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2"/>
  </p:sldMasterIdLst>
  <p:notesMasterIdLst>
    <p:notesMasterId r:id="rId65"/>
  </p:notesMasterIdLst>
  <p:sldIdLst>
    <p:sldId id="302" r:id="rId33"/>
    <p:sldId id="305" r:id="rId34"/>
    <p:sldId id="329" r:id="rId35"/>
    <p:sldId id="330" r:id="rId36"/>
    <p:sldId id="283" r:id="rId37"/>
    <p:sldId id="303" r:id="rId38"/>
    <p:sldId id="304" r:id="rId39"/>
    <p:sldId id="324" r:id="rId40"/>
    <p:sldId id="292" r:id="rId41"/>
    <p:sldId id="325" r:id="rId42"/>
    <p:sldId id="326" r:id="rId43"/>
    <p:sldId id="318" r:id="rId44"/>
    <p:sldId id="336" r:id="rId45"/>
    <p:sldId id="293" r:id="rId46"/>
    <p:sldId id="294" r:id="rId47"/>
    <p:sldId id="328" r:id="rId48"/>
    <p:sldId id="327" r:id="rId49"/>
    <p:sldId id="295" r:id="rId50"/>
    <p:sldId id="296" r:id="rId51"/>
    <p:sldId id="307" r:id="rId52"/>
    <p:sldId id="299" r:id="rId53"/>
    <p:sldId id="335" r:id="rId54"/>
    <p:sldId id="319" r:id="rId55"/>
    <p:sldId id="298" r:id="rId56"/>
    <p:sldId id="337" r:id="rId57"/>
    <p:sldId id="291" r:id="rId58"/>
    <p:sldId id="320" r:id="rId59"/>
    <p:sldId id="331" r:id="rId60"/>
    <p:sldId id="332" r:id="rId61"/>
    <p:sldId id="333" r:id="rId62"/>
    <p:sldId id="334" r:id="rId63"/>
    <p:sldId id="338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6232"/>
    <a:srgbClr val="FAFAFA"/>
    <a:srgbClr val="CD8B33"/>
    <a:srgbClr val="D0C3B0"/>
    <a:srgbClr val="000100"/>
    <a:srgbClr val="FFFFFF"/>
    <a:srgbClr val="000000"/>
    <a:srgbClr val="CBC391"/>
    <a:srgbClr val="0C0C0C"/>
    <a:srgbClr val="C450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79" autoAdjust="0"/>
    <p:restoredTop sz="73222" autoAdjust="0"/>
  </p:normalViewPr>
  <p:slideViewPr>
    <p:cSldViewPr snapToGrid="0">
      <p:cViewPr varScale="1">
        <p:scale>
          <a:sx n="82" d="100"/>
          <a:sy n="82" d="100"/>
        </p:scale>
        <p:origin x="1584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" Target="slides/slide7.xml"/><Relationship Id="rId21" Type="http://schemas.openxmlformats.org/officeDocument/2006/relationships/customXml" Target="../customXml/item21.xml"/><Relationship Id="rId34" Type="http://schemas.openxmlformats.org/officeDocument/2006/relationships/slide" Target="slides/slide2.xml"/><Relationship Id="rId42" Type="http://schemas.openxmlformats.org/officeDocument/2006/relationships/slide" Target="slides/slide10.xml"/><Relationship Id="rId47" Type="http://schemas.openxmlformats.org/officeDocument/2006/relationships/slide" Target="slides/slide15.xml"/><Relationship Id="rId50" Type="http://schemas.openxmlformats.org/officeDocument/2006/relationships/slide" Target="slides/slide18.xml"/><Relationship Id="rId55" Type="http://schemas.openxmlformats.org/officeDocument/2006/relationships/slide" Target="slides/slide23.xml"/><Relationship Id="rId63" Type="http://schemas.openxmlformats.org/officeDocument/2006/relationships/slide" Target="slides/slide31.xml"/><Relationship Id="rId68" Type="http://schemas.openxmlformats.org/officeDocument/2006/relationships/theme" Target="theme/theme1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slideMaster" Target="slideMasters/slideMaster1.xml"/><Relationship Id="rId37" Type="http://schemas.openxmlformats.org/officeDocument/2006/relationships/slide" Target="slides/slide5.xml"/><Relationship Id="rId40" Type="http://schemas.openxmlformats.org/officeDocument/2006/relationships/slide" Target="slides/slide8.xml"/><Relationship Id="rId45" Type="http://schemas.openxmlformats.org/officeDocument/2006/relationships/slide" Target="slides/slide13.xml"/><Relationship Id="rId53" Type="http://schemas.openxmlformats.org/officeDocument/2006/relationships/slide" Target="slides/slide21.xml"/><Relationship Id="rId58" Type="http://schemas.openxmlformats.org/officeDocument/2006/relationships/slide" Target="slides/slide26.xml"/><Relationship Id="rId66" Type="http://schemas.openxmlformats.org/officeDocument/2006/relationships/presProps" Target="presProps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slide" Target="slides/slide4.xml"/><Relationship Id="rId49" Type="http://schemas.openxmlformats.org/officeDocument/2006/relationships/slide" Target="slides/slide17.xml"/><Relationship Id="rId57" Type="http://schemas.openxmlformats.org/officeDocument/2006/relationships/slide" Target="slides/slide25.xml"/><Relationship Id="rId61" Type="http://schemas.openxmlformats.org/officeDocument/2006/relationships/slide" Target="slides/slide29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customXml" Target="../customXml/item31.xml"/><Relationship Id="rId44" Type="http://schemas.openxmlformats.org/officeDocument/2006/relationships/slide" Target="slides/slide12.xml"/><Relationship Id="rId52" Type="http://schemas.openxmlformats.org/officeDocument/2006/relationships/slide" Target="slides/slide20.xml"/><Relationship Id="rId60" Type="http://schemas.openxmlformats.org/officeDocument/2006/relationships/slide" Target="slides/slide28.xml"/><Relationship Id="rId65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slide" Target="slides/slide3.xml"/><Relationship Id="rId43" Type="http://schemas.openxmlformats.org/officeDocument/2006/relationships/slide" Target="slides/slide11.xml"/><Relationship Id="rId48" Type="http://schemas.openxmlformats.org/officeDocument/2006/relationships/slide" Target="slides/slide16.xml"/><Relationship Id="rId56" Type="http://schemas.openxmlformats.org/officeDocument/2006/relationships/slide" Target="slides/slide24.xml"/><Relationship Id="rId64" Type="http://schemas.openxmlformats.org/officeDocument/2006/relationships/slide" Target="slides/slide32.xml"/><Relationship Id="rId69" Type="http://schemas.openxmlformats.org/officeDocument/2006/relationships/tableStyles" Target="tableStyles.xml"/><Relationship Id="rId8" Type="http://schemas.openxmlformats.org/officeDocument/2006/relationships/customXml" Target="../customXml/item8.xml"/><Relationship Id="rId51" Type="http://schemas.openxmlformats.org/officeDocument/2006/relationships/slide" Target="slides/slide19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slide" Target="slides/slide1.xml"/><Relationship Id="rId38" Type="http://schemas.openxmlformats.org/officeDocument/2006/relationships/slide" Target="slides/slide6.xml"/><Relationship Id="rId46" Type="http://schemas.openxmlformats.org/officeDocument/2006/relationships/slide" Target="slides/slide14.xml"/><Relationship Id="rId59" Type="http://schemas.openxmlformats.org/officeDocument/2006/relationships/slide" Target="slides/slide27.xml"/><Relationship Id="rId67" Type="http://schemas.openxmlformats.org/officeDocument/2006/relationships/viewProps" Target="viewProps.xml"/><Relationship Id="rId20" Type="http://schemas.openxmlformats.org/officeDocument/2006/relationships/customXml" Target="../customXml/item20.xml"/><Relationship Id="rId41" Type="http://schemas.openxmlformats.org/officeDocument/2006/relationships/slide" Target="slides/slide9.xml"/><Relationship Id="rId54" Type="http://schemas.openxmlformats.org/officeDocument/2006/relationships/slide" Target="slides/slide22.xml"/><Relationship Id="rId62" Type="http://schemas.openxmlformats.org/officeDocument/2006/relationships/slide" Target="slides/slide30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g>
</file>

<file path=ppt/media/image30.png>
</file>

<file path=ppt/media/image31.gif>
</file>

<file path=ppt/media/image32.png>
</file>

<file path=ppt/media/image33.png>
</file>

<file path=ppt/media/image34.jpeg>
</file>

<file path=ppt/media/image35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5FDF9A-7426-47E7-A184-7E2D8D8EFBF5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A7D0BA-0B26-4E65-8DFE-CE11DA959B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326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Hiya, I'm Anthony.</a:t>
            </a:r>
          </a:p>
          <a:p>
            <a:endParaRPr lang="en-GB" dirty="0"/>
          </a:p>
          <a:p>
            <a:r>
              <a:rPr lang="en-GB" dirty="0"/>
              <a:t>I’m a former student here!</a:t>
            </a:r>
          </a:p>
          <a:p>
            <a:r>
              <a:rPr lang="en-GB" dirty="0"/>
              <a:t>I remember sitting in those chairs watching Ben from </a:t>
            </a:r>
            <a:r>
              <a:rPr lang="en-GB" dirty="0" err="1"/>
              <a:t>NearLights</a:t>
            </a:r>
            <a:r>
              <a:rPr lang="en-GB" dirty="0"/>
              <a:t> talk 4 years ago. I got to be honest, I only remember Bens talk, so you have that to look forward 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GB" dirty="0"/>
            </a:br>
            <a:r>
              <a:rPr lang="en-GB" dirty="0"/>
              <a:t>I’d like to talk about my experience of the </a:t>
            </a:r>
            <a:r>
              <a:rPr lang="en-GB" b="1" dirty="0"/>
              <a:t>Games Development Industry</a:t>
            </a:r>
            <a:r>
              <a:rPr lang="en-GB" dirty="0"/>
              <a:t>. I'd like to </a:t>
            </a:r>
            <a:r>
              <a:rPr lang="en-GB" b="1" dirty="0"/>
              <a:t>show you around </a:t>
            </a:r>
            <a:r>
              <a:rPr lang="en-GB" dirty="0"/>
              <a:t>the studio, and </a:t>
            </a:r>
            <a:r>
              <a:rPr lang="en-GB" b="1" dirty="0"/>
              <a:t>talk about my life </a:t>
            </a:r>
            <a:r>
              <a:rPr lang="en-GB" dirty="0"/>
              <a:t>as a </a:t>
            </a:r>
            <a:r>
              <a:rPr lang="en-GB" b="1" dirty="0"/>
              <a:t>programmer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A lot of people who are considering </a:t>
            </a:r>
            <a:r>
              <a:rPr lang="en-GB" b="1" dirty="0"/>
              <a:t>Games Development</a:t>
            </a:r>
            <a:r>
              <a:rPr lang="en-GB" dirty="0"/>
              <a:t> as a career have only heard about the </a:t>
            </a:r>
            <a:r>
              <a:rPr lang="en-GB" b="1" dirty="0"/>
              <a:t>grind</a:t>
            </a:r>
            <a:r>
              <a:rPr lang="en-GB" dirty="0"/>
              <a:t> and the </a:t>
            </a:r>
            <a:r>
              <a:rPr lang="en-GB" b="1" dirty="0"/>
              <a:t>crunch</a:t>
            </a:r>
            <a:r>
              <a:rPr lang="en-GB" dirty="0"/>
              <a:t>.</a:t>
            </a:r>
          </a:p>
          <a:p>
            <a:r>
              <a:rPr lang="en-GB" dirty="0"/>
              <a:t>I don’t want this to </a:t>
            </a:r>
            <a:r>
              <a:rPr lang="en-GB" b="1" dirty="0"/>
              <a:t>scare you away</a:t>
            </a:r>
            <a:r>
              <a:rPr lang="en-GB" dirty="0"/>
              <a:t>. I want to show you my experience, because it’s not all that.</a:t>
            </a:r>
          </a:p>
          <a:p>
            <a:endParaRPr lang="en-GB" dirty="0"/>
          </a:p>
          <a:p>
            <a:r>
              <a:rPr lang="en-GB" b="1" dirty="0"/>
              <a:t>But!  </a:t>
            </a:r>
            <a:r>
              <a:rPr lang="en-GB" dirty="0"/>
              <a:t>it’s important not to forget, the grind and crunch </a:t>
            </a:r>
            <a:r>
              <a:rPr lang="en-GB" i="1" dirty="0"/>
              <a:t>can</a:t>
            </a:r>
            <a:r>
              <a:rPr lang="en-GB" dirty="0"/>
              <a:t> be very real. Stay vigilant. Be vocal. Don’t let bad practices grow out of control. </a:t>
            </a:r>
          </a:p>
          <a:p>
            <a:endParaRPr lang="en-GB" dirty="0"/>
          </a:p>
          <a:p>
            <a:pPr algn="l" rtl="0"/>
            <a:r>
              <a:rPr lang="en-GB" dirty="0"/>
              <a:t>If you want more information on what to do to maintain a healthy work-life balance, I recommend you check </a:t>
            </a:r>
            <a:r>
              <a:rPr lang="en-GB" b="0" dirty="0">
                <a:solidFill>
                  <a:srgbClr val="8899A6"/>
                </a:solidFill>
                <a:effectLst/>
                <a:latin typeface="TwitterChirp"/>
              </a:rPr>
              <a:t>@TheeDoctorB on Twitter. He’s a great chap and an even greater advocate for mental health in games development.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1194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/>
              <a:t>I will be able to talk about some of the </a:t>
            </a:r>
            <a:r>
              <a:rPr lang="en-GB" b="1" dirty="0"/>
              <a:t>specifics of programming</a:t>
            </a:r>
          </a:p>
          <a:p>
            <a:r>
              <a:rPr lang="en-GB" b="0" dirty="0"/>
              <a:t>but everything I’m saying </a:t>
            </a:r>
            <a:r>
              <a:rPr lang="en-GB" b="1" dirty="0"/>
              <a:t>applies directly to other roles</a:t>
            </a:r>
            <a:r>
              <a:rPr lang="en-GB" b="0" dirty="0"/>
              <a:t> as well.</a:t>
            </a:r>
          </a:p>
          <a:p>
            <a:endParaRPr lang="en-GB" b="1" dirty="0"/>
          </a:p>
          <a:p>
            <a:r>
              <a:rPr lang="en-GB" dirty="0"/>
              <a:t>I will put my headset on and </a:t>
            </a:r>
            <a:r>
              <a:rPr lang="en-GB" b="1" dirty="0"/>
              <a:t>program non-stop for hours. </a:t>
            </a:r>
          </a:p>
          <a:p>
            <a:endParaRPr lang="en-GB" b="1" dirty="0"/>
          </a:p>
          <a:p>
            <a:r>
              <a:rPr lang="en-GB" b="0" dirty="0"/>
              <a:t>We even had a </a:t>
            </a:r>
            <a:r>
              <a:rPr lang="en-GB" b="1" dirty="0"/>
              <a:t>phrase</a:t>
            </a:r>
            <a:r>
              <a:rPr lang="en-GB" b="0" dirty="0"/>
              <a:t> in the </a:t>
            </a:r>
            <a:r>
              <a:rPr lang="en-GB" b="1" dirty="0"/>
              <a:t>industry</a:t>
            </a:r>
            <a:r>
              <a:rPr lang="en-GB" b="0" dirty="0"/>
              <a:t> that goes </a:t>
            </a:r>
            <a:r>
              <a:rPr lang="en-GB" b="1" dirty="0"/>
              <a:t>“headset-on work”; </a:t>
            </a:r>
            <a:r>
              <a:rPr lang="en-GB" b="0" dirty="0"/>
              <a:t>meaning to set aside time not to be disturbed so you can get lots of practical work done. </a:t>
            </a:r>
          </a:p>
          <a:p>
            <a:endParaRPr lang="en-GB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It's a good idea to get other people involved when your doing stuff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so that other people can understand </a:t>
            </a:r>
            <a:r>
              <a:rPr lang="en-GB" b="1" dirty="0"/>
              <a:t>how it works </a:t>
            </a:r>
            <a:r>
              <a:rPr lang="en-GB" dirty="0"/>
              <a:t>and it stops you </a:t>
            </a:r>
            <a:r>
              <a:rPr lang="en-GB" b="1" dirty="0"/>
              <a:t>focusing too much</a:t>
            </a:r>
            <a:r>
              <a:rPr lang="en-GB" dirty="0"/>
              <a:t> on one thing.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0" dirty="0"/>
              <a:t>I enjoy the amount of freedom I get when I’m writing systems from the ground up.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0" dirty="0"/>
              <a:t>But you have to be careful to make sure your not over-engineering.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4391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0" dirty="0"/>
              <a:t>Are you struggling with your work?</a:t>
            </a:r>
          </a:p>
          <a:p>
            <a:endParaRPr lang="en-GB" b="0" i="0" dirty="0"/>
          </a:p>
          <a:p>
            <a:r>
              <a:rPr lang="en-GB" b="0" i="0" dirty="0"/>
              <a:t>It’s okay. You’re never alone.</a:t>
            </a:r>
          </a:p>
          <a:p>
            <a:endParaRPr lang="en-GB" i="0" dirty="0"/>
          </a:p>
          <a:p>
            <a:r>
              <a:rPr lang="en-GB" i="0" dirty="0"/>
              <a:t>Sometimes it takes more than one person to solve a problem.</a:t>
            </a:r>
          </a:p>
          <a:p>
            <a:r>
              <a:rPr lang="en-GB" i="0" dirty="0"/>
              <a:t>Whether it’s programming, art, design, </a:t>
            </a:r>
            <a:r>
              <a:rPr lang="en-GB" i="0" dirty="0" err="1"/>
              <a:t>e.t.c</a:t>
            </a:r>
            <a:endParaRPr lang="en-GB" i="0" dirty="0"/>
          </a:p>
          <a:p>
            <a:endParaRPr lang="en-GB" i="0" dirty="0"/>
          </a:p>
          <a:p>
            <a:r>
              <a:rPr lang="en-GB" i="0" dirty="0"/>
              <a:t>In programming, we often employ </a:t>
            </a:r>
            <a:r>
              <a:rPr lang="en-GB" b="1" i="0" dirty="0"/>
              <a:t>Pair Programming </a:t>
            </a:r>
            <a:r>
              <a:rPr lang="en-GB" i="0" dirty="0"/>
              <a:t>to solve problems.</a:t>
            </a:r>
            <a:br>
              <a:rPr lang="en-GB" i="0" dirty="0"/>
            </a:br>
            <a:endParaRPr lang="en-GB" dirty="0"/>
          </a:p>
          <a:p>
            <a:r>
              <a:rPr lang="en-GB" i="0" dirty="0"/>
              <a:t>Pair programming is when two programmers are working </a:t>
            </a:r>
            <a:r>
              <a:rPr lang="en-GB" b="1" i="0" dirty="0"/>
              <a:t>on the same workstation </a:t>
            </a:r>
            <a:r>
              <a:rPr lang="en-GB" i="0" dirty="0"/>
              <a:t>at once to solve a problem.</a:t>
            </a:r>
          </a:p>
          <a:p>
            <a:r>
              <a:rPr lang="en-GB" i="0" dirty="0"/>
              <a:t>This is often helpful to spread information about a piece of code that you might be stuck on.</a:t>
            </a:r>
          </a:p>
          <a:p>
            <a:endParaRPr lang="en-GB" i="0" dirty="0"/>
          </a:p>
          <a:p>
            <a:r>
              <a:rPr lang="en-GB" i="0" dirty="0"/>
              <a:t>You get to bounce ideas off of one-another and benefit from their insights into the code.</a:t>
            </a:r>
          </a:p>
          <a:p>
            <a:endParaRPr lang="en-GB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5398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i="0" dirty="0"/>
              <a:t>When I talk about </a:t>
            </a:r>
            <a:r>
              <a:rPr lang="en-GB" b="1" i="0" dirty="0"/>
              <a:t>Pair Programming</a:t>
            </a:r>
            <a:r>
              <a:rPr lang="en-GB" i="0" dirty="0"/>
              <a:t>, I’m reminded of this </a:t>
            </a:r>
            <a:r>
              <a:rPr lang="en-GB" i="1" dirty="0"/>
              <a:t>horrendous</a:t>
            </a:r>
            <a:r>
              <a:rPr lang="en-GB" i="0" dirty="0"/>
              <a:t> scene from NCIS, where there’s two people typing on the same keyboard.</a:t>
            </a:r>
          </a:p>
          <a:p>
            <a:endParaRPr lang="en-GB" i="0" dirty="0"/>
          </a:p>
          <a:p>
            <a:r>
              <a:rPr lang="en-GB" i="0" dirty="0"/>
              <a:t>Let me just… </a:t>
            </a:r>
            <a:r>
              <a:rPr lang="en-GB" i="0" dirty="0" err="1"/>
              <a:t>Ahhh</a:t>
            </a:r>
            <a:r>
              <a:rPr lang="en-GB" i="0" dirty="0"/>
              <a:t>, there we go…</a:t>
            </a:r>
          </a:p>
          <a:p>
            <a:r>
              <a:rPr lang="en-GB" i="0" dirty="0"/>
              <a:t>Christ, how did this ever make it to air.</a:t>
            </a:r>
          </a:p>
          <a:p>
            <a:endParaRPr lang="en-GB" i="0" dirty="0"/>
          </a:p>
          <a:p>
            <a:r>
              <a:rPr lang="en-GB" i="0" dirty="0"/>
              <a:t>It’s nothing like </a:t>
            </a:r>
            <a:r>
              <a:rPr lang="en-GB" i="1" dirty="0"/>
              <a:t>this</a:t>
            </a:r>
            <a:r>
              <a:rPr lang="en-GB" i="0" dirty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3648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0" dirty="0"/>
              <a:t>If you ever get stuck</a:t>
            </a:r>
            <a:r>
              <a:rPr lang="en-GB" i="0" dirty="0"/>
              <a:t>, don’t try and burden the weight of all the work by yourself.</a:t>
            </a:r>
          </a:p>
          <a:p>
            <a:r>
              <a:rPr lang="en-GB" b="1" i="0" dirty="0"/>
              <a:t>Reach out </a:t>
            </a:r>
            <a:r>
              <a:rPr lang="en-GB" i="0" dirty="0"/>
              <a:t>to your </a:t>
            </a:r>
            <a:r>
              <a:rPr lang="en-GB" b="1" i="0" dirty="0"/>
              <a:t>co-workers</a:t>
            </a:r>
            <a:r>
              <a:rPr lang="en-GB" i="0" dirty="0"/>
              <a:t> and your </a:t>
            </a:r>
            <a:r>
              <a:rPr lang="en-GB" b="1" i="0" dirty="0"/>
              <a:t>producers</a:t>
            </a:r>
            <a:r>
              <a:rPr lang="en-GB" i="0" dirty="0"/>
              <a:t>.</a:t>
            </a:r>
          </a:p>
          <a:p>
            <a:endParaRPr lang="en-GB" i="0" dirty="0"/>
          </a:p>
          <a:p>
            <a:r>
              <a:rPr lang="en-GB" i="0" dirty="0"/>
              <a:t>Producers LOVE to hear that you are encountering problems as early as possible.</a:t>
            </a:r>
          </a:p>
          <a:p>
            <a:endParaRPr lang="en-GB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0" dirty="0"/>
              <a:t>You are never alone.</a:t>
            </a:r>
          </a:p>
          <a:p>
            <a:r>
              <a:rPr lang="en-GB" i="0" dirty="0"/>
              <a:t>At the end of the day, all of your co-workers are people too.</a:t>
            </a:r>
          </a:p>
          <a:p>
            <a:endParaRPr lang="en-GB" i="0" dirty="0"/>
          </a:p>
          <a:p>
            <a:r>
              <a:rPr lang="en-GB" i="0" dirty="0"/>
              <a:t>For now, that’s all I will say on the practical elements of work.</a:t>
            </a:r>
          </a:p>
          <a:p>
            <a:r>
              <a:rPr lang="en-GB" i="0" dirty="0"/>
              <a:t>But don’t worry; I have allotted some time at the end to ask any questions about practical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61647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i="0" dirty="0"/>
              <a:t>Other responsibilities include </a:t>
            </a:r>
            <a:r>
              <a:rPr lang="en-GB" b="1" i="0" dirty="0"/>
              <a:t>leadership</a:t>
            </a:r>
            <a:r>
              <a:rPr lang="en-GB" i="0" dirty="0"/>
              <a:t>-orientated work.</a:t>
            </a:r>
          </a:p>
          <a:p>
            <a:endParaRPr lang="en-GB" i="0" dirty="0"/>
          </a:p>
          <a:p>
            <a:r>
              <a:rPr lang="en-GB" i="0" dirty="0"/>
              <a:t>It's a bit intimidating at first, but I really enjoy it.</a:t>
            </a:r>
          </a:p>
          <a:p>
            <a:r>
              <a:rPr lang="en-GB" i="0" dirty="0"/>
              <a:t>It’s </a:t>
            </a:r>
            <a:r>
              <a:rPr lang="en-GB" b="1" i="0" dirty="0"/>
              <a:t>not</a:t>
            </a:r>
            <a:r>
              <a:rPr lang="en-GB" i="0" dirty="0"/>
              <a:t> for </a:t>
            </a:r>
            <a:r>
              <a:rPr lang="en-GB" b="1" i="0" dirty="0"/>
              <a:t>everyone</a:t>
            </a:r>
            <a:r>
              <a:rPr lang="en-GB" i="0" dirty="0"/>
              <a:t> though, </a:t>
            </a:r>
            <a:r>
              <a:rPr lang="en-GB" b="1" i="0" dirty="0"/>
              <a:t>and that’s fine.</a:t>
            </a:r>
          </a:p>
          <a:p>
            <a:endParaRPr lang="en-GB" i="0" dirty="0"/>
          </a:p>
          <a:p>
            <a:r>
              <a:rPr lang="en-GB" i="0" dirty="0"/>
              <a:t>There's industry </a:t>
            </a:r>
            <a:r>
              <a:rPr lang="en-GB" b="1" i="0" dirty="0"/>
              <a:t>juniors and veterans at my office who choose not to do leadership, and get on with the practical work </a:t>
            </a:r>
            <a:r>
              <a:rPr lang="en-GB" b="0" i="0" dirty="0"/>
              <a:t>instead</a:t>
            </a:r>
            <a:r>
              <a:rPr lang="en-GB" i="0" dirty="0"/>
              <a:t>; and there’s </a:t>
            </a:r>
            <a:r>
              <a:rPr lang="en-GB" b="1" i="0" dirty="0"/>
              <a:t>myself and others </a:t>
            </a:r>
            <a:r>
              <a:rPr lang="en-GB" b="0" i="0" dirty="0"/>
              <a:t>t</a:t>
            </a:r>
            <a:r>
              <a:rPr lang="en-GB" i="0" dirty="0"/>
              <a:t>hat like to take </a:t>
            </a:r>
            <a:r>
              <a:rPr lang="en-GB" b="1" i="0" dirty="0"/>
              <a:t>a</a:t>
            </a:r>
            <a:r>
              <a:rPr lang="en-GB" i="0" dirty="0"/>
              <a:t> </a:t>
            </a:r>
            <a:r>
              <a:rPr lang="en-GB" b="1" i="0" dirty="0"/>
              <a:t>big task </a:t>
            </a:r>
            <a:r>
              <a:rPr lang="en-GB" i="0" dirty="0"/>
              <a:t>off of </a:t>
            </a:r>
            <a:r>
              <a:rPr lang="en-GB" b="1" i="0" dirty="0"/>
              <a:t>the producers hands </a:t>
            </a:r>
            <a:r>
              <a:rPr lang="en-GB" i="0" dirty="0"/>
              <a:t>and </a:t>
            </a:r>
            <a:r>
              <a:rPr lang="en-GB" b="1" i="0" dirty="0"/>
              <a:t>delegate</a:t>
            </a:r>
            <a:r>
              <a:rPr lang="en-GB" i="0" dirty="0"/>
              <a:t> it to people.</a:t>
            </a:r>
          </a:p>
          <a:p>
            <a:endParaRPr lang="en-GB" i="0" dirty="0"/>
          </a:p>
          <a:p>
            <a:r>
              <a:rPr lang="en-GB" i="0" dirty="0"/>
              <a:t>Developers who take on these big tasks are often called </a:t>
            </a:r>
            <a:r>
              <a:rPr lang="en-GB" b="1" i="0" dirty="0"/>
              <a:t>“Feature Leads”</a:t>
            </a:r>
            <a:r>
              <a:rPr lang="en-GB" i="0" dirty="0"/>
              <a:t>. This person is expected to be the </a:t>
            </a:r>
            <a:r>
              <a:rPr lang="en-GB" b="1" i="0" dirty="0"/>
              <a:t>go-to person for that feature</a:t>
            </a:r>
            <a:r>
              <a:rPr lang="en-GB" i="0" dirty="0"/>
              <a:t>. If anyone has questions about that feature, they will direct them towards you.</a:t>
            </a:r>
          </a:p>
          <a:p>
            <a:endParaRPr lang="en-GB" i="0" dirty="0"/>
          </a:p>
          <a:p>
            <a:r>
              <a:rPr lang="en-GB" i="0" dirty="0"/>
              <a:t>I was the </a:t>
            </a:r>
            <a:r>
              <a:rPr lang="en-GB" b="1" i="0" dirty="0"/>
              <a:t>“Feature Lead” </a:t>
            </a:r>
            <a:r>
              <a:rPr lang="en-GB" i="0" dirty="0"/>
              <a:t>for </a:t>
            </a:r>
            <a:r>
              <a:rPr lang="en-GB" b="1" i="0" dirty="0"/>
              <a:t>Clans</a:t>
            </a:r>
            <a:r>
              <a:rPr lang="en-GB" i="0" dirty="0"/>
              <a:t>, </a:t>
            </a:r>
            <a:r>
              <a:rPr lang="en-GB" b="1" i="0" dirty="0"/>
              <a:t>Leaderboards</a:t>
            </a:r>
            <a:r>
              <a:rPr lang="en-GB" i="0" dirty="0"/>
              <a:t>, </a:t>
            </a:r>
            <a:r>
              <a:rPr lang="en-GB" b="1" i="0" dirty="0"/>
              <a:t>and Battle Metrics</a:t>
            </a:r>
            <a:r>
              <a:rPr lang="en-GB" i="0" dirty="0"/>
              <a:t>, along with other game systems.</a:t>
            </a:r>
          </a:p>
          <a:p>
            <a:r>
              <a:rPr lang="en-GB" i="0" dirty="0"/>
              <a:t>If anyone wanted to know the progress of any of these features, they could come to me,</a:t>
            </a:r>
          </a:p>
          <a:p>
            <a:r>
              <a:rPr lang="en-GB" i="0" dirty="0"/>
              <a:t>or talk to the producers who I keep regularly updated.</a:t>
            </a:r>
            <a:br>
              <a:rPr lang="en-GB" i="0" dirty="0"/>
            </a:br>
            <a:endParaRPr lang="en-GB" i="0" dirty="0"/>
          </a:p>
          <a:p>
            <a:r>
              <a:rPr lang="en-GB" i="0" dirty="0"/>
              <a:t>As feature lead, you are </a:t>
            </a:r>
            <a:r>
              <a:rPr lang="en-GB" b="1" i="0" dirty="0"/>
              <a:t>responsible for the feature </a:t>
            </a:r>
            <a:r>
              <a:rPr lang="en-GB" i="0" dirty="0"/>
              <a:t>you work on. It’s your </a:t>
            </a:r>
            <a:r>
              <a:rPr lang="en-GB" b="1" i="0" dirty="0"/>
              <a:t>job</a:t>
            </a:r>
            <a:r>
              <a:rPr lang="en-GB" i="0" dirty="0"/>
              <a:t> to make sure </a:t>
            </a:r>
            <a:r>
              <a:rPr lang="en-GB" b="0" i="0" dirty="0"/>
              <a:t>that the</a:t>
            </a:r>
            <a:r>
              <a:rPr lang="en-GB" b="1" i="0" dirty="0"/>
              <a:t> feature meets deadlines </a:t>
            </a:r>
            <a:r>
              <a:rPr lang="en-GB" i="0" dirty="0"/>
              <a:t>for it’s development, testing, and release.</a:t>
            </a:r>
          </a:p>
          <a:p>
            <a:r>
              <a:rPr lang="en-GB" i="0" dirty="0"/>
              <a:t>If these deadlines aren’t being met; they need to let producers and other stakeholders know ASAP.</a:t>
            </a:r>
          </a:p>
          <a:p>
            <a:endParaRPr lang="en-GB" i="0" dirty="0"/>
          </a:p>
          <a:p>
            <a:r>
              <a:rPr lang="en-GB" i="0" dirty="0"/>
              <a:t>Being a feature lead is a great way to get experience leading teams of programmers and even developers in other departments</a:t>
            </a:r>
          </a:p>
          <a:p>
            <a:r>
              <a:rPr lang="en-GB" i="0" dirty="0"/>
              <a:t>and this opportunity is often open to all developers, regardless of title.</a:t>
            </a:r>
          </a:p>
          <a:p>
            <a:br>
              <a:rPr lang="en-GB" i="0" dirty="0"/>
            </a:br>
            <a:r>
              <a:rPr lang="en-GB" i="0" dirty="0"/>
              <a:t>At TT Odyssey, our feature Leads often have spare chairs at their desk for visitors. They get them a lot.</a:t>
            </a:r>
          </a:p>
          <a:p>
            <a:endParaRPr lang="en-GB" i="0" dirty="0"/>
          </a:p>
          <a:p>
            <a:r>
              <a:rPr lang="en-GB" i="0" dirty="0"/>
              <a:t>But like I said, this responsibility has always opt-in.</a:t>
            </a:r>
          </a:p>
          <a:p>
            <a:r>
              <a:rPr lang="en-GB" i="0" dirty="0"/>
              <a:t>It’s a good stepping stone towards jobs as a Department Lead, if that’s the sort of work you are interested 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7314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0" dirty="0" err="1"/>
              <a:t>Ahhha</a:t>
            </a:r>
            <a:r>
              <a:rPr lang="en-GB" i="0" dirty="0"/>
              <a:t>! I enjoy this part! </a:t>
            </a:r>
            <a:r>
              <a:rPr lang="en-GB" b="0" i="0" dirty="0"/>
              <a:t>The</a:t>
            </a:r>
            <a:r>
              <a:rPr lang="en-GB" b="1" i="0" dirty="0"/>
              <a:t> planning and theory</a:t>
            </a:r>
            <a:r>
              <a:rPr lang="en-GB" i="0" dirty="0"/>
              <a:t>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0" dirty="0"/>
              <a:t>I enjoy this part because </a:t>
            </a:r>
            <a:r>
              <a:rPr lang="en-GB" b="1" i="0" dirty="0"/>
              <a:t>when it’s done right, it really shows. </a:t>
            </a:r>
            <a:r>
              <a:rPr lang="en-GB" i="0" dirty="0"/>
              <a:t>When it’s done </a:t>
            </a:r>
            <a:r>
              <a:rPr lang="en-GB" b="1" i="0" dirty="0"/>
              <a:t>wrong</a:t>
            </a:r>
            <a:r>
              <a:rPr lang="en-GB" i="0" dirty="0"/>
              <a:t>, it can have </a:t>
            </a:r>
            <a:r>
              <a:rPr lang="en-GB" b="1" i="0" dirty="0"/>
              <a:t>devastating</a:t>
            </a:r>
            <a:r>
              <a:rPr lang="en-GB" i="0" dirty="0"/>
              <a:t> </a:t>
            </a:r>
            <a:r>
              <a:rPr lang="en-GB" b="1" i="0" dirty="0"/>
              <a:t>effects</a:t>
            </a:r>
            <a:r>
              <a:rPr lang="en-GB" i="0" dirty="0"/>
              <a:t> on the project.</a:t>
            </a:r>
          </a:p>
          <a:p>
            <a:endParaRPr lang="en-GB" i="0" dirty="0"/>
          </a:p>
          <a:p>
            <a:r>
              <a:rPr lang="en-GB" i="0" dirty="0"/>
              <a:t>Planning can be broken down into a couple of rounds.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89269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i="0" dirty="0"/>
              <a:t>Round 1: Feature planning!</a:t>
            </a:r>
          </a:p>
          <a:p>
            <a:endParaRPr lang="en-GB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0" dirty="0"/>
              <a:t>At my office, a </a:t>
            </a:r>
            <a:r>
              <a:rPr lang="en-GB" b="1" i="0" dirty="0"/>
              <a:t>feature lead </a:t>
            </a:r>
            <a:r>
              <a:rPr lang="en-GB" i="0" dirty="0"/>
              <a:t>will take the </a:t>
            </a:r>
            <a:r>
              <a:rPr lang="en-GB" b="1" i="0" dirty="0"/>
              <a:t>design Spec</a:t>
            </a:r>
            <a:r>
              <a:rPr lang="en-GB" b="0" i="0" dirty="0"/>
              <a:t>,</a:t>
            </a:r>
            <a:r>
              <a:rPr lang="en-GB" b="1" i="0" dirty="0"/>
              <a:t> </a:t>
            </a:r>
            <a:r>
              <a:rPr lang="en-GB" i="0" dirty="0"/>
              <a:t>sit down with the </a:t>
            </a:r>
            <a:r>
              <a:rPr lang="en-GB" b="1" i="0" dirty="0"/>
              <a:t>feature team</a:t>
            </a:r>
            <a:r>
              <a:rPr lang="en-GB" i="0" dirty="0"/>
              <a:t> (that’s the team the feature lead runs) and then we each present our plans to each other for how we might go about implementing the feature.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i="0" dirty="0"/>
              <a:t>Design will ask for stuff. </a:t>
            </a:r>
            <a:r>
              <a:rPr lang="en-GB" i="0" dirty="0"/>
              <a:t>And </a:t>
            </a:r>
            <a:r>
              <a:rPr lang="en-GB" b="1" i="0" dirty="0"/>
              <a:t>if</a:t>
            </a:r>
            <a:r>
              <a:rPr lang="en-GB" i="0" dirty="0"/>
              <a:t> you do that stuff </a:t>
            </a:r>
            <a:r>
              <a:rPr lang="en-GB" b="1" i="0" dirty="0"/>
              <a:t>without</a:t>
            </a:r>
            <a:r>
              <a:rPr lang="en-GB" i="0" dirty="0"/>
              <a:t> </a:t>
            </a:r>
            <a:r>
              <a:rPr lang="en-GB" b="1" i="0" dirty="0"/>
              <a:t>understanding</a:t>
            </a:r>
            <a:r>
              <a:rPr lang="en-GB" i="0" dirty="0"/>
              <a:t> </a:t>
            </a:r>
            <a:r>
              <a:rPr lang="en-GB" b="1" i="0" dirty="0"/>
              <a:t>why</a:t>
            </a:r>
            <a:r>
              <a:rPr lang="en-GB" b="0" i="0" dirty="0"/>
              <a:t> you are doing that stuff; you </a:t>
            </a:r>
            <a:r>
              <a:rPr lang="en-GB" b="1" i="0" dirty="0"/>
              <a:t>might</a:t>
            </a:r>
            <a:r>
              <a:rPr lang="en-GB" b="0" i="0" dirty="0"/>
              <a:t> </a:t>
            </a:r>
            <a:r>
              <a:rPr lang="en-GB" b="1" i="0" dirty="0"/>
              <a:t>miss something </a:t>
            </a:r>
            <a:r>
              <a:rPr lang="en-GB" b="0" i="0" dirty="0"/>
              <a:t>fundamental.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i="0" dirty="0"/>
              <a:t>So you have to make sure you </a:t>
            </a:r>
            <a:r>
              <a:rPr lang="en-GB" b="1" i="0" dirty="0"/>
              <a:t>ask the right questions</a:t>
            </a:r>
            <a:r>
              <a:rPr lang="en-GB" b="0" i="0" dirty="0"/>
              <a:t>. This is where you really get to apply </a:t>
            </a:r>
            <a:r>
              <a:rPr lang="en-GB" b="1" i="0" dirty="0"/>
              <a:t>critical thinking</a:t>
            </a:r>
            <a:r>
              <a:rPr lang="en-GB" b="0" i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i="0" dirty="0"/>
              <a:t>For example, design has asked for a new reward to be added to the game for dealing damage to the enemy.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i="0" dirty="0"/>
              <a:t>- You might highlight that this encourages an aggressive playstyle and harms the more relaxed players.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b="0" i="0" dirty="0"/>
              <a:t>Or you might highlight that there exists enough mechanics in the game to do an INFINATE amount of damage, and thus gaining infinite rewards.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GB" b="0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i="0" dirty="0"/>
              <a:t>Then it’s designs turn to get mad and go think of a solution.</a:t>
            </a:r>
          </a:p>
          <a:p>
            <a:endParaRPr lang="en-GB" i="0" dirty="0"/>
          </a:p>
          <a:p>
            <a:r>
              <a:rPr lang="en-GB" i="0" dirty="0"/>
              <a:t>This is where the process of </a:t>
            </a:r>
            <a:r>
              <a:rPr lang="en-GB" b="1" i="0" dirty="0"/>
              <a:t>“Iterating on design” </a:t>
            </a:r>
            <a:r>
              <a:rPr lang="en-GB" b="0" i="0" dirty="0"/>
              <a:t>comes into play</a:t>
            </a:r>
            <a:r>
              <a:rPr lang="en-GB" i="0" dirty="0"/>
              <a:t>.</a:t>
            </a:r>
          </a:p>
          <a:p>
            <a:endParaRPr lang="en-GB" i="0" dirty="0"/>
          </a:p>
          <a:p>
            <a:r>
              <a:rPr lang="en-GB" i="0" dirty="0"/>
              <a:t>This can involve </a:t>
            </a:r>
            <a:r>
              <a:rPr lang="en-GB" b="1" i="0" dirty="0"/>
              <a:t>breaking the design spec </a:t>
            </a:r>
            <a:r>
              <a:rPr lang="en-GB" i="0" dirty="0"/>
              <a:t>into </a:t>
            </a:r>
            <a:r>
              <a:rPr lang="en-GB" b="1" i="0" dirty="0"/>
              <a:t>smaller parts</a:t>
            </a:r>
            <a:r>
              <a:rPr lang="en-GB" b="0" i="0" dirty="0"/>
              <a:t>, committing only to a </a:t>
            </a:r>
            <a:r>
              <a:rPr lang="en-GB" b="1" i="0" dirty="0"/>
              <a:t>vertical slice</a:t>
            </a:r>
            <a:r>
              <a:rPr lang="en-GB" b="0" i="0" dirty="0"/>
              <a:t> or </a:t>
            </a:r>
            <a:r>
              <a:rPr lang="en-GB" b="1" i="0" dirty="0"/>
              <a:t>MVP</a:t>
            </a:r>
            <a:r>
              <a:rPr lang="en-GB" b="0" i="0" dirty="0"/>
              <a:t> implementation</a:t>
            </a:r>
            <a:r>
              <a:rPr lang="en-GB" i="0" dirty="0"/>
              <a:t>; or completely </a:t>
            </a:r>
            <a:r>
              <a:rPr lang="en-GB" b="1" i="0" dirty="0"/>
              <a:t>change up the design </a:t>
            </a:r>
            <a:r>
              <a:rPr lang="en-GB" i="0" dirty="0"/>
              <a:t>of the </a:t>
            </a:r>
            <a:r>
              <a:rPr lang="en-GB" b="1" i="0" dirty="0"/>
              <a:t>feature</a:t>
            </a:r>
            <a:r>
              <a:rPr lang="en-GB" i="0" dirty="0"/>
              <a:t>.</a:t>
            </a:r>
            <a:endParaRPr lang="en-GB" b="0" i="0" dirty="0"/>
          </a:p>
          <a:p>
            <a:endParaRPr lang="en-GB" i="0" dirty="0"/>
          </a:p>
          <a:p>
            <a:r>
              <a:rPr lang="en-GB" i="0" dirty="0"/>
              <a:t>This is also an opportunity for people </a:t>
            </a:r>
            <a:r>
              <a:rPr lang="en-GB" b="1" i="0" dirty="0"/>
              <a:t>in all departments</a:t>
            </a:r>
            <a:r>
              <a:rPr lang="en-GB" i="0" dirty="0"/>
              <a:t> to </a:t>
            </a:r>
            <a:r>
              <a:rPr lang="en-GB" b="1" i="0" dirty="0"/>
              <a:t>voice their concerns</a:t>
            </a:r>
            <a:r>
              <a:rPr lang="en-GB" i="0" dirty="0"/>
              <a:t> with the design, and contribute towards the design.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30508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i="0" dirty="0"/>
              <a:t>And now we’re onto </a:t>
            </a:r>
            <a:r>
              <a:rPr lang="en-GB" b="1" i="0" dirty="0"/>
              <a:t>Round 2: Technical Planning</a:t>
            </a:r>
            <a:endParaRPr lang="en-GB" i="0" dirty="0"/>
          </a:p>
          <a:p>
            <a:endParaRPr lang="en-GB" b="1" i="0" dirty="0"/>
          </a:p>
          <a:p>
            <a:r>
              <a:rPr lang="en-GB" b="0" i="0" dirty="0"/>
              <a:t>Before embarking on a implementing a big system of piece of code, many studios will have a process for creating a </a:t>
            </a:r>
            <a:r>
              <a:rPr lang="en-GB" b="1" i="0" dirty="0"/>
              <a:t>TDD</a:t>
            </a:r>
            <a:r>
              <a:rPr lang="en-GB" b="0" i="0" dirty="0"/>
              <a:t> (a technical design document).</a:t>
            </a:r>
          </a:p>
          <a:p>
            <a:r>
              <a:rPr lang="en-GB" b="0" i="0" dirty="0"/>
              <a:t>You may write the technical design documents yourself, or you may write them collaboratively.</a:t>
            </a:r>
          </a:p>
          <a:p>
            <a:endParaRPr lang="en-GB" b="0" i="0" dirty="0"/>
          </a:p>
          <a:p>
            <a:r>
              <a:rPr lang="en-GB" b="0" i="0" dirty="0"/>
              <a:t>If you are ever struggling to know what to do next, you always have your technical planning to hand.</a:t>
            </a:r>
          </a:p>
          <a:p>
            <a:r>
              <a:rPr lang="en-GB" b="0" i="0" dirty="0"/>
              <a:t>If in your work you encounter issues, you can always go back to the drawing board with what you have learnt and create a new technical plan.</a:t>
            </a:r>
          </a:p>
          <a:p>
            <a:r>
              <a:rPr lang="en-GB" b="0" i="0" dirty="0"/>
              <a:t>This is a powerful tool.</a:t>
            </a:r>
          </a:p>
          <a:p>
            <a:endParaRPr lang="en-GB" b="0" i="0" dirty="0"/>
          </a:p>
          <a:p>
            <a:r>
              <a:rPr lang="en-GB" b="0" i="0" dirty="0"/>
              <a:t>Once you have your </a:t>
            </a:r>
            <a:r>
              <a:rPr lang="en-GB" b="1" i="0" dirty="0"/>
              <a:t>TDD</a:t>
            </a:r>
            <a:r>
              <a:rPr lang="en-GB" b="0" i="0" dirty="0"/>
              <a:t>, you can present it to your line manager or the Tech Director, who will be able to approve it for work.</a:t>
            </a:r>
          </a:p>
          <a:p>
            <a:endParaRPr lang="en-GB" b="1" i="0" dirty="0"/>
          </a:p>
          <a:p>
            <a:r>
              <a:rPr lang="en-GB" b="1" i="0" dirty="0"/>
              <a:t>I could talk about this for ages, but it’s probably a good idea to move 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1115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i="0" dirty="0"/>
              <a:t>This is the </a:t>
            </a:r>
            <a:r>
              <a:rPr lang="en-GB" b="1" i="0" dirty="0"/>
              <a:t>“I can’t believe they are paying me to do this” </a:t>
            </a:r>
            <a:r>
              <a:rPr lang="en-GB" i="0" dirty="0"/>
              <a:t>kindof work.</a:t>
            </a:r>
          </a:p>
          <a:p>
            <a:endParaRPr lang="en-GB" i="0" dirty="0"/>
          </a:p>
          <a:p>
            <a:r>
              <a:rPr lang="en-GB" i="0" dirty="0"/>
              <a:t>Quite often we will all install the latest build onto a device and sit in our sofa area and just play the game.</a:t>
            </a:r>
          </a:p>
          <a:p>
            <a:r>
              <a:rPr lang="en-GB" i="0" dirty="0"/>
              <a:t>It’s great fun </a:t>
            </a:r>
            <a:r>
              <a:rPr lang="en-GB" b="1" i="0" dirty="0"/>
              <a:t>competing</a:t>
            </a:r>
            <a:r>
              <a:rPr lang="en-GB" i="0" dirty="0"/>
              <a:t> against </a:t>
            </a:r>
            <a:r>
              <a:rPr lang="en-GB" b="1" i="0" dirty="0"/>
              <a:t>each other.</a:t>
            </a:r>
          </a:p>
          <a:p>
            <a:endParaRPr lang="en-GB" b="1" i="0" dirty="0"/>
          </a:p>
          <a:p>
            <a:r>
              <a:rPr lang="en-GB" b="1" i="0" dirty="0"/>
              <a:t>Lots of great ideas come from this.</a:t>
            </a:r>
          </a:p>
          <a:p>
            <a:endParaRPr lang="en-GB" i="0" dirty="0"/>
          </a:p>
          <a:p>
            <a:r>
              <a:rPr lang="en-GB" i="0" dirty="0"/>
              <a:t>We will often have the </a:t>
            </a:r>
            <a:r>
              <a:rPr lang="en-GB" b="1" i="0" dirty="0"/>
              <a:t>design team </a:t>
            </a:r>
            <a:r>
              <a:rPr lang="en-GB" i="0" dirty="0"/>
              <a:t>grab their </a:t>
            </a:r>
            <a:r>
              <a:rPr lang="en-GB" b="1" i="0" dirty="0"/>
              <a:t>notebooks</a:t>
            </a:r>
            <a:r>
              <a:rPr lang="en-GB" i="0" dirty="0"/>
              <a:t> and constantly be scribbling down notes during these play sessions.</a:t>
            </a:r>
          </a:p>
          <a:p>
            <a:endParaRPr lang="en-GB" i="0" dirty="0"/>
          </a:p>
          <a:p>
            <a:r>
              <a:rPr lang="en-GB" i="0" dirty="0"/>
              <a:t>We have separate teams working on different versions of the game.</a:t>
            </a:r>
          </a:p>
          <a:p>
            <a:r>
              <a:rPr lang="en-GB" i="0" dirty="0"/>
              <a:t>Playing those versions and comparing them to the game that’s currently out in the world is really exiting.</a:t>
            </a:r>
          </a:p>
          <a:p>
            <a:endParaRPr lang="en-GB" i="0" dirty="0"/>
          </a:p>
          <a:p>
            <a:r>
              <a:rPr lang="en-GB" b="1" i="0" dirty="0"/>
              <a:t>Look out for studios </a:t>
            </a:r>
            <a:r>
              <a:rPr lang="en-GB" i="0" dirty="0"/>
              <a:t>that make play testing a </a:t>
            </a:r>
            <a:r>
              <a:rPr lang="en-GB" b="1" i="0" dirty="0"/>
              <a:t>regular part </a:t>
            </a:r>
            <a:r>
              <a:rPr lang="en-GB" i="0" dirty="0"/>
              <a:t>of the studio.</a:t>
            </a:r>
          </a:p>
          <a:p>
            <a:endParaRPr lang="en-GB" i="0" dirty="0"/>
          </a:p>
          <a:p>
            <a:r>
              <a:rPr lang="en-GB" i="0" dirty="0"/>
              <a:t>This is something you want to be able to get involved with as much as possible. It’s a really good sign that a studio is passionate about their product.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23040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0" dirty="0"/>
              <a:t>LiveOps </a:t>
            </a:r>
            <a:r>
              <a:rPr lang="en-GB" b="0" i="0" dirty="0"/>
              <a:t>is a responsibility that only myself and 2 other people have at </a:t>
            </a:r>
            <a:r>
              <a:rPr lang="en-GB" b="1" i="0" dirty="0"/>
              <a:t>TT Odyssey</a:t>
            </a:r>
            <a:r>
              <a:rPr lang="en-GB" b="0" i="0" dirty="0"/>
              <a:t>. That’s the responsibility of my team, the Server Team.</a:t>
            </a:r>
            <a:endParaRPr lang="en-GB" b="1" i="0" dirty="0"/>
          </a:p>
          <a:p>
            <a:endParaRPr lang="en-GB" b="1" i="0" dirty="0"/>
          </a:p>
          <a:p>
            <a:r>
              <a:rPr lang="en-GB" b="1" i="0" dirty="0"/>
              <a:t>LiveOps</a:t>
            </a:r>
            <a:r>
              <a:rPr lang="en-GB" i="0" dirty="0"/>
              <a:t> is </a:t>
            </a:r>
            <a:r>
              <a:rPr lang="en-GB" b="1" i="0" dirty="0"/>
              <a:t>maintaining our live servers.</a:t>
            </a:r>
            <a:endParaRPr lang="en-GB" b="0" i="0" dirty="0"/>
          </a:p>
          <a:p>
            <a:br>
              <a:rPr lang="en-GB" b="1" i="0" dirty="0"/>
            </a:br>
            <a:r>
              <a:rPr lang="en-GB" i="0" dirty="0"/>
              <a:t>It’s </a:t>
            </a:r>
            <a:r>
              <a:rPr lang="en-GB" b="1" i="0" dirty="0"/>
              <a:t>checking the logs </a:t>
            </a:r>
            <a:r>
              <a:rPr lang="en-GB" i="0" dirty="0"/>
              <a:t>to make sure there’s no errors.</a:t>
            </a:r>
          </a:p>
          <a:p>
            <a:endParaRPr lang="en-GB" i="0" dirty="0"/>
          </a:p>
          <a:p>
            <a:r>
              <a:rPr lang="en-GB" i="0" dirty="0"/>
              <a:t>And it’s being </a:t>
            </a:r>
            <a:r>
              <a:rPr lang="en-GB" b="1" i="0" dirty="0"/>
              <a:t>one of the 3 people </a:t>
            </a:r>
            <a:r>
              <a:rPr lang="en-GB" i="0" dirty="0"/>
              <a:t>at the studio who can </a:t>
            </a:r>
            <a:r>
              <a:rPr lang="en-GB" b="1" i="0" dirty="0"/>
              <a:t>actually fix the servers</a:t>
            </a:r>
            <a:r>
              <a:rPr lang="en-GB" i="0" dirty="0"/>
              <a:t> if something goes wrong.</a:t>
            </a:r>
          </a:p>
          <a:p>
            <a:endParaRPr lang="en-GB" b="1" i="0" dirty="0"/>
          </a:p>
          <a:p>
            <a:r>
              <a:rPr lang="en-GB" b="1" i="0" dirty="0"/>
              <a:t>That screenshot is from our logs</a:t>
            </a:r>
            <a:r>
              <a:rPr lang="en-GB" b="0" i="0" dirty="0"/>
              <a:t>; from our live servers; which would occasionally encounter these </a:t>
            </a:r>
            <a:r>
              <a:rPr lang="en-GB" b="1" i="0" dirty="0"/>
              <a:t>periods of 500 errors</a:t>
            </a:r>
            <a:r>
              <a:rPr lang="en-GB" b="0" i="0" dirty="0"/>
              <a:t>.</a:t>
            </a:r>
          </a:p>
          <a:p>
            <a:endParaRPr lang="en-GB" i="0" dirty="0"/>
          </a:p>
          <a:p>
            <a:r>
              <a:rPr lang="en-GB" i="0" dirty="0"/>
              <a:t>I never solved what caused this bug. It haunts me in my dreams.</a:t>
            </a:r>
          </a:p>
          <a:p>
            <a:endParaRPr lang="en-GB" i="0" dirty="0"/>
          </a:p>
          <a:p>
            <a:r>
              <a:rPr lang="en-GB" i="0" dirty="0"/>
              <a:t>Working LiveOps does mean there’s a change you’re getting </a:t>
            </a:r>
            <a:r>
              <a:rPr lang="en-GB" b="1" i="0" dirty="0"/>
              <a:t>called</a:t>
            </a:r>
            <a:r>
              <a:rPr lang="en-GB" i="0" dirty="0"/>
              <a:t> at </a:t>
            </a:r>
            <a:r>
              <a:rPr lang="en-GB" b="1" i="0" dirty="0"/>
              <a:t>2am</a:t>
            </a:r>
            <a:r>
              <a:rPr lang="en-GB" i="0" dirty="0"/>
              <a:t> if an </a:t>
            </a:r>
            <a:r>
              <a:rPr lang="en-GB" b="1" i="0" dirty="0"/>
              <a:t>alarm</a:t>
            </a:r>
            <a:r>
              <a:rPr lang="en-GB" i="0" dirty="0"/>
              <a:t> is triggered and the servers are dying. That hasn’t happened yet, though!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7419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I’ll give you a quick rundown of my </a:t>
            </a:r>
            <a:r>
              <a:rPr lang="en-GB" b="1" dirty="0"/>
              <a:t>career so far.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 started in it </a:t>
            </a:r>
            <a:r>
              <a:rPr lang="en-GB" b="1" dirty="0"/>
              <a:t>just over 4 and a half years ago </a:t>
            </a:r>
            <a:r>
              <a:rPr lang="en-GB" dirty="0"/>
              <a:t>doing </a:t>
            </a:r>
            <a:r>
              <a:rPr lang="en-GB" b="1" dirty="0"/>
              <a:t>freelance</a:t>
            </a:r>
            <a:r>
              <a:rPr lang="en-GB" dirty="0"/>
              <a:t> work for </a:t>
            </a:r>
            <a:r>
              <a:rPr lang="en-GB" b="1" dirty="0"/>
              <a:t>Devolver Digital, </a:t>
            </a:r>
            <a:r>
              <a:rPr lang="en-GB" dirty="0"/>
              <a:t>on an indie title called </a:t>
            </a:r>
            <a:r>
              <a:rPr lang="en-GB" i="1" dirty="0"/>
              <a:t>‘Eitr’</a:t>
            </a:r>
            <a:r>
              <a:rPr lang="en-GB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was </a:t>
            </a:r>
            <a:r>
              <a:rPr lang="en-GB" b="1" dirty="0"/>
              <a:t>part-time</a:t>
            </a:r>
            <a:r>
              <a:rPr lang="en-GB" dirty="0"/>
              <a:t> whilst I was doing the </a:t>
            </a:r>
            <a:r>
              <a:rPr lang="en-GB" b="1" dirty="0"/>
              <a:t>Level 3 course, </a:t>
            </a:r>
            <a:r>
              <a:rPr lang="en-GB" dirty="0"/>
              <a:t>right here, </a:t>
            </a:r>
            <a:r>
              <a:rPr lang="en-GB" b="1" dirty="0"/>
              <a:t>with Rob and Cas.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 don’t tell the story of how I ended up working with them often.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 actually found the job posting on the Unity Forums and I pinged them over an email.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 was passionate about </a:t>
            </a:r>
            <a:r>
              <a:rPr lang="en-GB" b="1" dirty="0"/>
              <a:t>Data Driven Design </a:t>
            </a:r>
            <a:r>
              <a:rPr lang="en-GB" b="0" dirty="0"/>
              <a:t>which is an important part of RPG games. They hired me because of my passion</a:t>
            </a:r>
            <a:r>
              <a:rPr lang="en-GB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breakthrough job defined my career.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9029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i="0" dirty="0"/>
              <a:t>Then we have mentoring.</a:t>
            </a:r>
          </a:p>
          <a:p>
            <a:endParaRPr lang="en-GB" i="0" dirty="0"/>
          </a:p>
          <a:p>
            <a:r>
              <a:rPr lang="en-GB" i="0" dirty="0"/>
              <a:t>Mentoring is such an important part of studio culture.</a:t>
            </a:r>
          </a:p>
          <a:p>
            <a:r>
              <a:rPr lang="en-GB" i="0" dirty="0"/>
              <a:t>Make this something that you look for in your future studio.</a:t>
            </a:r>
          </a:p>
          <a:p>
            <a:endParaRPr lang="en-GB" i="0" dirty="0"/>
          </a:p>
          <a:p>
            <a:r>
              <a:rPr lang="en-GB" i="0" dirty="0"/>
              <a:t>Having </a:t>
            </a:r>
            <a:r>
              <a:rPr lang="en-GB" b="1" i="0" dirty="0"/>
              <a:t>a studio culture </a:t>
            </a:r>
            <a:r>
              <a:rPr lang="en-GB" i="0" dirty="0"/>
              <a:t>that </a:t>
            </a:r>
            <a:r>
              <a:rPr lang="en-GB" b="1" i="0" dirty="0"/>
              <a:t>incorporates mentoring</a:t>
            </a:r>
            <a:r>
              <a:rPr lang="en-GB" i="0" dirty="0"/>
              <a:t> has been great for everyone at my office.</a:t>
            </a:r>
          </a:p>
          <a:p>
            <a:endParaRPr lang="en-GB" i="0" dirty="0"/>
          </a:p>
          <a:p>
            <a:r>
              <a:rPr lang="en-GB" i="0" dirty="0"/>
              <a:t>Everyone has someone to go to, and to talk to.</a:t>
            </a:r>
          </a:p>
          <a:p>
            <a:endParaRPr lang="en-GB" i="0" dirty="0"/>
          </a:p>
          <a:p>
            <a:r>
              <a:rPr lang="en-GB" i="0" dirty="0"/>
              <a:t>Every month, a </a:t>
            </a:r>
            <a:r>
              <a:rPr lang="en-GB" b="1" i="0" dirty="0"/>
              <a:t>mentor</a:t>
            </a:r>
            <a:r>
              <a:rPr lang="en-GB" i="0" dirty="0"/>
              <a:t> and their </a:t>
            </a:r>
            <a:r>
              <a:rPr lang="en-GB" b="1" i="0" dirty="0"/>
              <a:t>mentee</a:t>
            </a:r>
            <a:r>
              <a:rPr lang="en-GB" b="0" i="0" dirty="0"/>
              <a:t> </a:t>
            </a:r>
            <a:r>
              <a:rPr lang="en-GB" b="1" i="0" dirty="0"/>
              <a:t>sit down </a:t>
            </a:r>
            <a:r>
              <a:rPr lang="en-GB" i="0" dirty="0"/>
              <a:t>with </a:t>
            </a:r>
            <a:r>
              <a:rPr lang="en-GB" b="1" i="0" dirty="0"/>
              <a:t>for a couple of hours</a:t>
            </a:r>
            <a:r>
              <a:rPr lang="en-GB" i="0" dirty="0"/>
              <a:t> and you can just have a pretty </a:t>
            </a:r>
            <a:r>
              <a:rPr lang="en-GB" b="1" i="0" dirty="0"/>
              <a:t>chilled conversation</a:t>
            </a:r>
            <a:r>
              <a:rPr lang="en-GB" i="0" dirty="0"/>
              <a:t>.</a:t>
            </a:r>
          </a:p>
          <a:p>
            <a:r>
              <a:rPr lang="en-GB" i="0" dirty="0"/>
              <a:t>You could be about the </a:t>
            </a:r>
            <a:r>
              <a:rPr lang="en-GB" b="1" i="0" dirty="0"/>
              <a:t>weather</a:t>
            </a:r>
            <a:r>
              <a:rPr lang="en-GB" i="0" dirty="0"/>
              <a:t>; what you where up to at the </a:t>
            </a:r>
            <a:r>
              <a:rPr lang="en-GB" b="1" i="0" dirty="0"/>
              <a:t>weekend</a:t>
            </a:r>
            <a:r>
              <a:rPr lang="en-GB" i="0" dirty="0"/>
              <a:t>; stuff that you </a:t>
            </a:r>
            <a:r>
              <a:rPr lang="en-GB" b="1" i="0" dirty="0"/>
              <a:t>encountered</a:t>
            </a:r>
            <a:r>
              <a:rPr lang="en-GB" i="0" dirty="0"/>
              <a:t> at work; it doesn’t matter.</a:t>
            </a:r>
          </a:p>
          <a:p>
            <a:endParaRPr lang="en-GB" i="0" dirty="0"/>
          </a:p>
          <a:p>
            <a:r>
              <a:rPr lang="en-GB" i="0" dirty="0"/>
              <a:t>Mentors are also a great person to go to when it comes to conversations about </a:t>
            </a:r>
            <a:r>
              <a:rPr lang="en-GB" b="1" i="0" dirty="0"/>
              <a:t>career goals.</a:t>
            </a:r>
          </a:p>
          <a:p>
            <a:endParaRPr lang="en-GB" b="1" i="0" dirty="0"/>
          </a:p>
          <a:p>
            <a:r>
              <a:rPr lang="en-GB" b="0" i="0" dirty="0"/>
              <a:t>A mentor can be empowered to talk on your behalf to your line manager about promotion goals.</a:t>
            </a:r>
          </a:p>
          <a:p>
            <a:r>
              <a:rPr lang="en-GB" b="0" i="0" dirty="0"/>
              <a:t>It’s sometimes easier to talk to a peer than it is to talk to your boss.</a:t>
            </a:r>
          </a:p>
          <a:p>
            <a:endParaRPr lang="en-GB" b="0" i="0" dirty="0"/>
          </a:p>
          <a:p>
            <a:r>
              <a:rPr lang="en-GB" b="0" i="0" dirty="0"/>
              <a:t>A mentor is just another way that </a:t>
            </a:r>
            <a:r>
              <a:rPr lang="en-GB" b="1" i="0" dirty="0"/>
              <a:t>you are never alone.</a:t>
            </a:r>
          </a:p>
          <a:p>
            <a:r>
              <a:rPr lang="en-GB" b="0" i="0" dirty="0"/>
              <a:t>If you need support, they are a great person to go 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274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i="0" dirty="0"/>
              <a:t>When TT Odyssey was </a:t>
            </a:r>
            <a:r>
              <a:rPr lang="en-GB" b="1" i="0" dirty="0"/>
              <a:t>recruiting</a:t>
            </a:r>
            <a:r>
              <a:rPr lang="en-GB" i="0" dirty="0"/>
              <a:t>, something that I also </a:t>
            </a:r>
            <a:r>
              <a:rPr lang="en-GB" b="1" i="0" dirty="0"/>
              <a:t>done</a:t>
            </a:r>
            <a:r>
              <a:rPr lang="en-GB" i="0" dirty="0"/>
              <a:t> was </a:t>
            </a:r>
            <a:r>
              <a:rPr lang="en-GB" b="1" i="0" dirty="0"/>
              <a:t>resume screening</a:t>
            </a:r>
            <a:r>
              <a:rPr lang="en-GB" i="0" dirty="0"/>
              <a:t> and </a:t>
            </a:r>
            <a:r>
              <a:rPr lang="en-GB" b="1" i="0" dirty="0"/>
              <a:t>interviews</a:t>
            </a:r>
            <a:r>
              <a:rPr lang="en-GB" i="0" dirty="0"/>
              <a:t>.</a:t>
            </a:r>
          </a:p>
          <a:p>
            <a:endParaRPr lang="en-GB" i="0" dirty="0"/>
          </a:p>
          <a:p>
            <a:r>
              <a:rPr lang="en-GB" i="0" dirty="0"/>
              <a:t>It taught me a lot about what makes a good resume.</a:t>
            </a:r>
          </a:p>
          <a:p>
            <a:endParaRPr lang="en-GB" i="0" dirty="0"/>
          </a:p>
          <a:p>
            <a:r>
              <a:rPr lang="en-GB" i="0" dirty="0"/>
              <a:t>What we did is we sat down with a highlighter and go through it, picking out the key facts. </a:t>
            </a:r>
            <a:r>
              <a:rPr lang="en-GB" b="1" i="0" dirty="0"/>
              <a:t>University</a:t>
            </a:r>
            <a:r>
              <a:rPr lang="en-GB" i="0" dirty="0"/>
              <a:t>, </a:t>
            </a:r>
            <a:r>
              <a:rPr lang="en-GB" b="1" i="0" dirty="0"/>
              <a:t>experience</a:t>
            </a:r>
            <a:r>
              <a:rPr lang="en-GB" i="0" dirty="0"/>
              <a:t>, </a:t>
            </a:r>
            <a:r>
              <a:rPr lang="en-GB" b="1" i="0" dirty="0"/>
              <a:t>relevant</a:t>
            </a:r>
            <a:r>
              <a:rPr lang="en-GB" i="0" dirty="0"/>
              <a:t> skills, </a:t>
            </a:r>
            <a:r>
              <a:rPr lang="en-GB" i="0" dirty="0" err="1"/>
              <a:t>e.t.c</a:t>
            </a:r>
            <a:r>
              <a:rPr lang="en-GB" i="0" dirty="0"/>
              <a:t>. And then we write down some notes.</a:t>
            </a:r>
          </a:p>
          <a:p>
            <a:endParaRPr lang="en-GB" i="0" dirty="0"/>
          </a:p>
          <a:p>
            <a:r>
              <a:rPr lang="en-GB" i="0" dirty="0"/>
              <a:t>We then </a:t>
            </a:r>
            <a:r>
              <a:rPr lang="en-GB" b="1" i="0" dirty="0"/>
              <a:t>presented</a:t>
            </a:r>
            <a:r>
              <a:rPr lang="en-GB" i="0" dirty="0"/>
              <a:t> the </a:t>
            </a:r>
            <a:r>
              <a:rPr lang="en-GB" b="1" i="0" dirty="0"/>
              <a:t>resume</a:t>
            </a:r>
            <a:r>
              <a:rPr lang="en-GB" i="0" dirty="0"/>
              <a:t> </a:t>
            </a:r>
            <a:r>
              <a:rPr lang="en-GB" b="1" i="0" dirty="0"/>
              <a:t>we had been reading </a:t>
            </a:r>
            <a:r>
              <a:rPr lang="en-GB" i="0" dirty="0"/>
              <a:t>to the </a:t>
            </a:r>
            <a:r>
              <a:rPr lang="en-GB" b="1" i="0" dirty="0"/>
              <a:t>rest of the team</a:t>
            </a:r>
            <a:r>
              <a:rPr lang="en-GB" i="0" dirty="0"/>
              <a:t> in the </a:t>
            </a:r>
            <a:r>
              <a:rPr lang="en-GB" b="1" i="0" dirty="0"/>
              <a:t>meeting</a:t>
            </a:r>
            <a:r>
              <a:rPr lang="en-GB" i="0" dirty="0"/>
              <a:t> </a:t>
            </a:r>
            <a:r>
              <a:rPr lang="en-GB" b="1" i="0" dirty="0"/>
              <a:t>room</a:t>
            </a:r>
            <a:r>
              <a:rPr lang="en-GB" i="0" dirty="0"/>
              <a:t>.</a:t>
            </a:r>
          </a:p>
          <a:p>
            <a:endParaRPr lang="en-GB" b="1" i="0" dirty="0"/>
          </a:p>
          <a:p>
            <a:r>
              <a:rPr lang="en-GB" b="0" i="0" dirty="0"/>
              <a:t>During University-season we would have around 10 resumes a week to screen.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30110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/>
              <a:t>I hope that, </a:t>
            </a:r>
            <a:r>
              <a:rPr lang="en-GB" b="0" i="1" dirty="0"/>
              <a:t>with this list here</a:t>
            </a:r>
            <a:r>
              <a:rPr lang="en-GB" b="0" i="0" dirty="0"/>
              <a:t>, you can </a:t>
            </a:r>
            <a:r>
              <a:rPr lang="en-GB" b="1" i="0" dirty="0"/>
              <a:t>see</a:t>
            </a:r>
            <a:r>
              <a:rPr lang="en-GB" b="0" i="0" dirty="0"/>
              <a:t> that</a:t>
            </a:r>
          </a:p>
          <a:p>
            <a:r>
              <a:rPr lang="en-GB" b="0" i="0" dirty="0"/>
              <a:t>your value at a studio is </a:t>
            </a:r>
            <a:r>
              <a:rPr lang="en-GB" b="1" i="0" dirty="0"/>
              <a:t>decided not just by your ability to model or program</a:t>
            </a:r>
            <a:r>
              <a:rPr lang="en-GB" b="0" i="0" dirty="0"/>
              <a:t>. Your practical ability.</a:t>
            </a:r>
          </a:p>
          <a:p>
            <a:endParaRPr lang="en-GB" b="0" i="0" dirty="0"/>
          </a:p>
          <a:p>
            <a:r>
              <a:rPr lang="en-GB" b="0" i="0" dirty="0"/>
              <a:t>Your value at a studio is decided by your ability to </a:t>
            </a:r>
            <a:r>
              <a:rPr lang="en-GB" b="1" i="0" dirty="0"/>
              <a:t>engage</a:t>
            </a:r>
            <a:r>
              <a:rPr lang="en-GB" b="0" i="0" dirty="0"/>
              <a:t>, </a:t>
            </a:r>
            <a:r>
              <a:rPr lang="en-GB" b="1" i="0" dirty="0"/>
              <a:t>communicate</a:t>
            </a:r>
            <a:r>
              <a:rPr lang="en-GB" b="0" i="0" dirty="0"/>
              <a:t>, and </a:t>
            </a:r>
            <a:r>
              <a:rPr lang="en-GB" b="1" i="0" dirty="0"/>
              <a:t>so much more</a:t>
            </a:r>
            <a:r>
              <a:rPr lang="en-GB" b="0" i="0" dirty="0"/>
              <a:t>.</a:t>
            </a:r>
          </a:p>
          <a:p>
            <a:endParaRPr lang="en-GB" b="0" i="0" dirty="0"/>
          </a:p>
          <a:p>
            <a:r>
              <a:rPr lang="en-GB" b="0" i="0" dirty="0"/>
              <a:t>Your not a machine that takes in coffee and outputs work.</a:t>
            </a:r>
          </a:p>
          <a:p>
            <a:r>
              <a:rPr lang="en-GB" b="0" i="0" dirty="0"/>
              <a:t>And if a studio doesn’t appreciate that, they aren’t using you to your full potential.</a:t>
            </a:r>
          </a:p>
          <a:p>
            <a:r>
              <a:rPr lang="en-GB" b="0" i="0" dirty="0"/>
              <a:t>And that’s on them.</a:t>
            </a:r>
          </a:p>
          <a:p>
            <a:endParaRPr lang="en-GB" b="0" i="0" dirty="0"/>
          </a:p>
          <a:p>
            <a:r>
              <a:rPr lang="en-GB" b="0" i="0" dirty="0"/>
              <a:t>It can be easy to bury your head in practical work.</a:t>
            </a:r>
          </a:p>
          <a:p>
            <a:r>
              <a:rPr lang="en-GB" b="0" i="0" dirty="0"/>
              <a:t>This industry has so much more to offer.</a:t>
            </a:r>
          </a:p>
          <a:p>
            <a:endParaRPr lang="en-GB" b="0" i="0" dirty="0"/>
          </a:p>
          <a:p>
            <a:r>
              <a:rPr lang="en-GB" b="1" i="0" dirty="0"/>
              <a:t>So…</a:t>
            </a:r>
          </a:p>
          <a:p>
            <a:r>
              <a:rPr lang="en-GB" b="0" i="0" dirty="0"/>
              <a:t>Does this sound like something you might enjoy?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97510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may be asking, how do I get into the industry?</a:t>
            </a:r>
          </a:p>
          <a:p>
            <a:r>
              <a:rPr lang="en-GB" dirty="0"/>
              <a:t>Everyone has their own path, but I can share you mine.</a:t>
            </a:r>
            <a:br>
              <a:rPr lang="en-GB" dirty="0"/>
            </a:br>
            <a:endParaRPr lang="en-GB" dirty="0"/>
          </a:p>
          <a:p>
            <a:r>
              <a:rPr lang="en-GB" dirty="0"/>
              <a:t>Once you have gotten your first job in the games development industry; you can leverage this to grow your career.</a:t>
            </a:r>
          </a:p>
          <a:p>
            <a:r>
              <a:rPr lang="en-GB" dirty="0"/>
              <a:t>But, getting this first job in industry can often be quite challenging.</a:t>
            </a:r>
          </a:p>
          <a:p>
            <a:endParaRPr lang="en-GB" dirty="0"/>
          </a:p>
          <a:p>
            <a:r>
              <a:rPr lang="en-GB" dirty="0"/>
              <a:t>Quite simply, for your </a:t>
            </a:r>
            <a:r>
              <a:rPr lang="en-GB" b="1" dirty="0"/>
              <a:t>first position </a:t>
            </a:r>
            <a:r>
              <a:rPr lang="en-GB" dirty="0"/>
              <a:t>in games development; employers need to see</a:t>
            </a:r>
            <a:r>
              <a:rPr lang="en-GB" b="1" dirty="0"/>
              <a:t> passion.</a:t>
            </a:r>
          </a:p>
          <a:p>
            <a:r>
              <a:rPr lang="en-GB" b="1" dirty="0"/>
              <a:t>And the best way to show passion is through game jams!!! </a:t>
            </a:r>
            <a:r>
              <a:rPr lang="en-GB" b="0" dirty="0"/>
              <a:t>They are incredibly important.</a:t>
            </a:r>
            <a:endParaRPr lang="en-GB" b="1" dirty="0"/>
          </a:p>
          <a:p>
            <a:endParaRPr lang="en-GB" b="1" dirty="0"/>
          </a:p>
          <a:p>
            <a:r>
              <a:rPr lang="en-GB" b="1" dirty="0"/>
              <a:t>If you send me your resume and you don’t have a single game jam on your portfolio, your resume is going in the bin.</a:t>
            </a:r>
          </a:p>
          <a:p>
            <a:r>
              <a:rPr lang="en-GB" b="1" dirty="0"/>
              <a:t>If all your work is from College or University, your resume is going into the bin.</a:t>
            </a:r>
            <a:endParaRPr lang="en-GB" b="0" dirty="0"/>
          </a:p>
          <a:p>
            <a:endParaRPr lang="en-GB" b="0" dirty="0"/>
          </a:p>
          <a:p>
            <a:r>
              <a:rPr lang="en-GB" b="0" dirty="0"/>
              <a:t>It sounds </a:t>
            </a:r>
            <a:r>
              <a:rPr lang="en-GB" b="1" dirty="0"/>
              <a:t>harsh</a:t>
            </a:r>
            <a:r>
              <a:rPr lang="en-GB" b="0" dirty="0"/>
              <a:t>, and it is. </a:t>
            </a:r>
          </a:p>
          <a:p>
            <a:r>
              <a:rPr lang="en-GB" b="0" dirty="0"/>
              <a:t>You don’t </a:t>
            </a:r>
            <a:r>
              <a:rPr lang="en-GB" b="0" i="1" dirty="0"/>
              <a:t>have to do </a:t>
            </a:r>
            <a:r>
              <a:rPr lang="en-GB" b="0" dirty="0"/>
              <a:t>any of the official or organised ones, </a:t>
            </a:r>
            <a:r>
              <a:rPr lang="en-GB" b="1" dirty="0"/>
              <a:t>you can set yourself a game jam</a:t>
            </a:r>
            <a:r>
              <a:rPr lang="en-GB" b="0" dirty="0"/>
              <a:t> if it helps. </a:t>
            </a:r>
          </a:p>
          <a:p>
            <a:endParaRPr lang="en-GB" b="0" dirty="0"/>
          </a:p>
          <a:p>
            <a:r>
              <a:rPr lang="en-GB" b="0" dirty="0"/>
              <a:t>But please, do game jams.</a:t>
            </a:r>
          </a:p>
          <a:p>
            <a:endParaRPr lang="en-GB" dirty="0"/>
          </a:p>
          <a:p>
            <a:r>
              <a:rPr lang="en-GB" dirty="0"/>
              <a:t>As for myself, I got into the industry with just my game jams and personal projects, along with my first-year FMP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41634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i="0" dirty="0"/>
              <a:t>I have seen a </a:t>
            </a:r>
            <a:r>
              <a:rPr lang="en-GB" b="1" i="0" dirty="0"/>
              <a:t>lot</a:t>
            </a:r>
            <a:r>
              <a:rPr lang="en-GB" i="0" dirty="0"/>
              <a:t> of resumes now. </a:t>
            </a:r>
          </a:p>
          <a:p>
            <a:r>
              <a:rPr lang="en-GB" i="0" dirty="0"/>
              <a:t>I’ve highlighted </a:t>
            </a:r>
            <a:r>
              <a:rPr lang="en-GB" b="1" i="0" dirty="0"/>
              <a:t>a lot </a:t>
            </a:r>
            <a:r>
              <a:rPr lang="en-GB" i="0" dirty="0"/>
              <a:t>of the </a:t>
            </a:r>
            <a:r>
              <a:rPr lang="en-GB" b="1" i="0" dirty="0"/>
              <a:t>same words.</a:t>
            </a:r>
          </a:p>
          <a:p>
            <a:endParaRPr lang="en-GB" i="0" dirty="0"/>
          </a:p>
          <a:p>
            <a:r>
              <a:rPr lang="en-GB" i="0" dirty="0"/>
              <a:t>From my experience, something like is pretty helpful. This is what my cover-letter now looks like. It’s </a:t>
            </a:r>
            <a:r>
              <a:rPr lang="en-GB" b="1" i="0" dirty="0"/>
              <a:t>everything</a:t>
            </a:r>
            <a:r>
              <a:rPr lang="en-GB" i="0" dirty="0"/>
              <a:t> that I would </a:t>
            </a:r>
            <a:r>
              <a:rPr lang="en-GB" b="1" i="0" dirty="0"/>
              <a:t>sit down and highlight right on the front</a:t>
            </a:r>
            <a:r>
              <a:rPr lang="en-GB" i="0" dirty="0"/>
              <a:t>. </a:t>
            </a:r>
          </a:p>
          <a:p>
            <a:endParaRPr lang="en-GB" i="0" dirty="0"/>
          </a:p>
          <a:p>
            <a:r>
              <a:rPr lang="en-GB" i="0" dirty="0"/>
              <a:t>Since it’s my cover letter, I can also </a:t>
            </a:r>
            <a:r>
              <a:rPr lang="en-GB" b="1" i="0" dirty="0"/>
              <a:t>tailor some of the key points </a:t>
            </a:r>
            <a:r>
              <a:rPr lang="en-GB" i="0" dirty="0"/>
              <a:t>to the job from the job posting.</a:t>
            </a:r>
          </a:p>
          <a:p>
            <a:endParaRPr lang="en-GB" i="0" dirty="0"/>
          </a:p>
          <a:p>
            <a:r>
              <a:rPr lang="en-GB" i="0" dirty="0"/>
              <a:t>And I know there’s no </a:t>
            </a:r>
            <a:r>
              <a:rPr lang="en-GB" b="1" i="0" dirty="0"/>
              <a:t>risk of someone missing something </a:t>
            </a:r>
            <a:r>
              <a:rPr lang="en-GB" i="0" dirty="0"/>
              <a:t>when they go through with a highlighter.</a:t>
            </a:r>
          </a:p>
          <a:p>
            <a:endParaRPr lang="en-GB" i="0" dirty="0"/>
          </a:p>
          <a:p>
            <a:r>
              <a:rPr lang="en-GB" i="0" dirty="0"/>
              <a:t>Almost every time I’ve handed in this CV; I’ve got a response; but this is still very-much work in-progress stuff for me.</a:t>
            </a:r>
          </a:p>
          <a:p>
            <a:r>
              <a:rPr lang="en-GB" i="0" dirty="0"/>
              <a:t>You have to experiment and find what works best for you.</a:t>
            </a:r>
          </a:p>
          <a:p>
            <a:endParaRPr lang="en-GB" i="0" dirty="0"/>
          </a:p>
          <a:p>
            <a:r>
              <a:rPr lang="en-GB" i="0" dirty="0"/>
              <a:t>My biggest </a:t>
            </a:r>
            <a:r>
              <a:rPr lang="en-GB" b="1" i="0" dirty="0"/>
              <a:t>piece</a:t>
            </a:r>
            <a:r>
              <a:rPr lang="en-GB" i="0" dirty="0"/>
              <a:t> of advice when it comes to CVs:</a:t>
            </a:r>
            <a:br>
              <a:rPr lang="en-GB" i="0" dirty="0"/>
            </a:br>
            <a:br>
              <a:rPr lang="en-GB" i="0" dirty="0"/>
            </a:br>
            <a:r>
              <a:rPr lang="en-GB" b="1" i="0" dirty="0"/>
              <a:t>DON’T RATE YOUR SKILLS. </a:t>
            </a:r>
            <a:r>
              <a:rPr lang="en-GB" i="0" dirty="0"/>
              <a:t>Don’t do fancy bars or stars where you rate your skills our of 10 or whatever. Just don’t do it.</a:t>
            </a:r>
          </a:p>
          <a:p>
            <a:endParaRPr lang="en-GB" i="0" dirty="0"/>
          </a:p>
          <a:p>
            <a:r>
              <a:rPr lang="en-GB" i="0" dirty="0"/>
              <a:t>I can talk in detail more about why; but I think instead I’ll just share what happened to a poor candidate who did.</a:t>
            </a:r>
            <a:br>
              <a:rPr lang="en-GB" i="0" dirty="0"/>
            </a:br>
            <a:br>
              <a:rPr lang="en-GB" i="0" dirty="0"/>
            </a:br>
            <a:r>
              <a:rPr lang="en-GB" i="0" dirty="0"/>
              <a:t>I was interviewing applicants for a </a:t>
            </a:r>
            <a:r>
              <a:rPr lang="en-GB" b="1" i="0" dirty="0"/>
              <a:t>Grads in Games award</a:t>
            </a:r>
            <a:r>
              <a:rPr lang="en-GB" i="0" dirty="0"/>
              <a:t> and one applicant rated their skills. Upon entering the interview room; the former Apple Tech Director sitting next to me </a:t>
            </a:r>
            <a:r>
              <a:rPr lang="en-GB" b="1" i="0" dirty="0"/>
              <a:t>tore</a:t>
            </a:r>
            <a:r>
              <a:rPr lang="en-GB" i="0" dirty="0"/>
              <a:t> their CV up in-front of them (and proceeded to bluntly ask “Why should I hire you?”.)</a:t>
            </a:r>
          </a:p>
          <a:p>
            <a:endParaRPr lang="en-GB" i="0" dirty="0"/>
          </a:p>
          <a:p>
            <a:r>
              <a:rPr lang="en-GB" i="0" dirty="0"/>
              <a:t>He was ruthless. </a:t>
            </a:r>
          </a:p>
          <a:p>
            <a:r>
              <a:rPr lang="en-GB" i="0" dirty="0"/>
              <a:t>I asked after when the candidate had left the room why he was so rude to that specific candidate.</a:t>
            </a:r>
          </a:p>
          <a:p>
            <a:r>
              <a:rPr lang="en-GB" i="0" dirty="0"/>
              <a:t>He picked up one of the shreds of paper and pointed at it.</a:t>
            </a:r>
          </a:p>
          <a:p>
            <a:endParaRPr lang="en-GB" i="0" dirty="0"/>
          </a:p>
          <a:p>
            <a:r>
              <a:rPr lang="en-GB" i="0" dirty="0"/>
              <a:t>“They rated their skills.”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95755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i="0" dirty="0"/>
              <a:t>I’ve been talking pretty much non-stop now for god knows how long.</a:t>
            </a:r>
          </a:p>
          <a:p>
            <a:r>
              <a:rPr lang="en-GB" i="0" dirty="0"/>
              <a:t>And by God I mean Rob, probably.</a:t>
            </a:r>
          </a:p>
          <a:p>
            <a:endParaRPr lang="en-GB" i="0" dirty="0"/>
          </a:p>
          <a:p>
            <a:r>
              <a:rPr lang="en-GB" i="0" dirty="0"/>
              <a:t>I hope that you now </a:t>
            </a:r>
            <a:r>
              <a:rPr lang="en-GB" b="1" i="0" dirty="0"/>
              <a:t>know more about the industry</a:t>
            </a:r>
            <a:r>
              <a:rPr lang="en-GB" i="0" dirty="0"/>
              <a:t>.</a:t>
            </a:r>
          </a:p>
          <a:p>
            <a:r>
              <a:rPr lang="en-GB" i="0" dirty="0"/>
              <a:t>I hope that you now know that </a:t>
            </a:r>
            <a:r>
              <a:rPr lang="en-GB" b="1" i="0" dirty="0"/>
              <a:t>there are safety nets </a:t>
            </a:r>
            <a:r>
              <a:rPr lang="en-GB" i="0" dirty="0"/>
              <a:t>at every point in your work.</a:t>
            </a:r>
          </a:p>
          <a:p>
            <a:r>
              <a:rPr lang="en-GB" i="0" dirty="0"/>
              <a:t>And that there are opportunities for you to grow.</a:t>
            </a:r>
          </a:p>
          <a:p>
            <a:endParaRPr lang="en-GB" i="0" dirty="0"/>
          </a:p>
          <a:p>
            <a:r>
              <a:rPr lang="en-GB" i="0" dirty="0"/>
              <a:t>And most importantly.</a:t>
            </a:r>
          </a:p>
          <a:p>
            <a:r>
              <a:rPr lang="en-GB" i="0" dirty="0"/>
              <a:t>I hope you can see that your value is more than just your code, or your art.</a:t>
            </a:r>
          </a:p>
          <a:p>
            <a:endParaRPr lang="en-GB" i="0" dirty="0"/>
          </a:p>
          <a:p>
            <a:r>
              <a:rPr lang="en-GB" i="0" dirty="0"/>
              <a:t>This is a good industry to work in.</a:t>
            </a:r>
          </a:p>
          <a:p>
            <a:r>
              <a:rPr lang="en-GB" i="0" dirty="0"/>
              <a:t>I hope if you had any hesitations about perusing a career in games, that I’ve helped ease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5052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Unfortunately, I don’t know any inside details from ‘Star Citizen’.</a:t>
            </a:r>
            <a:br>
              <a:rPr lang="en-GB" dirty="0"/>
            </a:br>
            <a:endParaRPr lang="en-GB" dirty="0"/>
          </a:p>
          <a:p>
            <a:r>
              <a:rPr lang="en-GB" dirty="0"/>
              <a:t>If you follow the Reddit, you know more than me.</a:t>
            </a:r>
          </a:p>
          <a:p>
            <a:endParaRPr lang="en-GB" dirty="0"/>
          </a:p>
          <a:p>
            <a:r>
              <a:rPr lang="en-GB" dirty="0"/>
              <a:t>I find out about new planets being released by Googles News.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42486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80946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7834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2846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My freelance work lead me to my first </a:t>
            </a:r>
            <a:r>
              <a:rPr lang="en-GB" b="1" dirty="0"/>
              <a:t>in-studio job </a:t>
            </a:r>
            <a:r>
              <a:rPr lang="en-GB" dirty="0"/>
              <a:t>at </a:t>
            </a:r>
            <a:r>
              <a:rPr lang="en-GB" b="1" dirty="0"/>
              <a:t>TT Odyssey</a:t>
            </a:r>
            <a:r>
              <a:rPr lang="en-GB" dirty="0"/>
              <a:t>, working on a ‘</a:t>
            </a:r>
            <a:r>
              <a:rPr lang="en-GB" i="1" dirty="0"/>
              <a:t>LEGO Star Wars’</a:t>
            </a:r>
            <a:r>
              <a:rPr lang="en-GB" dirty="0"/>
              <a:t> mobile game.</a:t>
            </a:r>
          </a:p>
          <a:p>
            <a:endParaRPr lang="en-GB" dirty="0"/>
          </a:p>
          <a:p>
            <a:r>
              <a:rPr lang="en-GB" dirty="0"/>
              <a:t>TT Odyssey are based in Brighton.</a:t>
            </a:r>
            <a:br>
              <a:rPr lang="en-GB" dirty="0"/>
            </a:br>
            <a:endParaRPr lang="en-GB" dirty="0"/>
          </a:p>
          <a:p>
            <a:r>
              <a:rPr lang="en-GB" baseline="0" dirty="0"/>
              <a:t>I joined these folk the Monday after I finished College.</a:t>
            </a:r>
          </a:p>
          <a:p>
            <a:r>
              <a:rPr lang="en-GB" baseline="0" dirty="0"/>
              <a:t>My ex wasn’t too happy about that.</a:t>
            </a:r>
          </a:p>
          <a:p>
            <a:endParaRPr lang="en-GB" baseline="0" dirty="0"/>
          </a:p>
          <a:p>
            <a:r>
              <a:rPr lang="en-GB" baseline="0" dirty="0"/>
              <a:t>I joined their 30 person team, and I miss every single one of </a:t>
            </a:r>
            <a:r>
              <a:rPr lang="en-GB" baseline="0"/>
              <a:t>them.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94930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339327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7968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7170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/>
              <a:t>I’m now at </a:t>
            </a:r>
            <a:r>
              <a:rPr lang="en-GB" b="1" baseline="0" dirty="0"/>
              <a:t>Cloud Imperium Games</a:t>
            </a:r>
            <a:r>
              <a:rPr lang="en-GB" baseline="0" dirty="0"/>
              <a:t>, working on </a:t>
            </a:r>
            <a:r>
              <a:rPr lang="en-GB" b="1" baseline="0" dirty="0"/>
              <a:t>‘Star Citizen’</a:t>
            </a:r>
            <a:r>
              <a:rPr lang="en-GB" baseline="0" dirty="0"/>
              <a:t>.</a:t>
            </a:r>
          </a:p>
          <a:p>
            <a:endParaRPr lang="en-GB" baseline="0" dirty="0"/>
          </a:p>
          <a:p>
            <a:r>
              <a:rPr lang="en-GB" baseline="0" dirty="0"/>
              <a:t>I’m coming up on </a:t>
            </a:r>
            <a:r>
              <a:rPr lang="en-GB" b="1" baseline="0" dirty="0"/>
              <a:t>5 years in the industry </a:t>
            </a:r>
            <a:r>
              <a:rPr lang="en-GB" baseline="0" dirty="0"/>
              <a:t>now and it’s time for me to move on.</a:t>
            </a:r>
          </a:p>
          <a:p>
            <a:r>
              <a:rPr lang="en-GB" baseline="0" dirty="0"/>
              <a:t>I’m currently interviewing with SO MANY places.</a:t>
            </a:r>
          </a:p>
          <a:p>
            <a:r>
              <a:rPr lang="en-GB" baseline="0" dirty="0"/>
              <a:t>I’ve got offers on the table but nothing I can talk about at the moment.</a:t>
            </a:r>
          </a:p>
          <a:p>
            <a:r>
              <a:rPr lang="en-GB" baseline="0" dirty="0"/>
              <a:t>So don’t expect me to hang around long.</a:t>
            </a:r>
          </a:p>
          <a:p>
            <a:endParaRPr lang="en-GB" baseline="0" dirty="0"/>
          </a:p>
          <a:p>
            <a:r>
              <a:rPr lang="en-GB" baseline="0" dirty="0"/>
              <a:t>I want to tell you what my day-to-day life in games development is like; but unfortunately nothing is day-to-day working at </a:t>
            </a:r>
            <a:r>
              <a:rPr lang="en-GB" b="1" baseline="0" dirty="0"/>
              <a:t>Cloud Imperium Games</a:t>
            </a:r>
            <a:r>
              <a:rPr lang="en-GB" baseline="0" dirty="0"/>
              <a:t>. I joined in the </a:t>
            </a:r>
            <a:r>
              <a:rPr lang="en-GB" b="1" baseline="0" dirty="0"/>
              <a:t>pandemic</a:t>
            </a:r>
            <a:r>
              <a:rPr lang="en-GB" baseline="0" dirty="0"/>
              <a:t>; so everything been remote.</a:t>
            </a:r>
          </a:p>
          <a:p>
            <a:endParaRPr lang="en-GB" baseline="0" dirty="0"/>
          </a:p>
          <a:p>
            <a:r>
              <a:rPr lang="en-GB" baseline="0" dirty="0"/>
              <a:t>I’ll primarily be focusing on </a:t>
            </a:r>
            <a:r>
              <a:rPr lang="en-GB" b="1" baseline="0" dirty="0"/>
              <a:t>my experience at TT Odyssey</a:t>
            </a:r>
            <a:r>
              <a:rPr lang="en-GB" baseline="0" dirty="0"/>
              <a:t>. I believe it will be more applicable to the industry at large.</a:t>
            </a:r>
          </a:p>
          <a:p>
            <a:endParaRPr lang="en-GB" baseline="0" dirty="0"/>
          </a:p>
          <a:p>
            <a:r>
              <a:rPr lang="en-GB" baseline="0" dirty="0"/>
              <a:t>So what did I </a:t>
            </a:r>
            <a:r>
              <a:rPr lang="en-GB" b="1" baseline="0" dirty="0"/>
              <a:t>work on</a:t>
            </a:r>
            <a:r>
              <a:rPr lang="en-GB" baseline="0" dirty="0"/>
              <a:t> a TT Odyssey?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9613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I worked on this game. </a:t>
            </a:r>
            <a:r>
              <a:rPr lang="en-GB" dirty="0"/>
              <a:t>It’s called </a:t>
            </a:r>
            <a:r>
              <a:rPr lang="en-GB" b="1" dirty="0"/>
              <a:t>“LEGO Star Wars Battles</a:t>
            </a:r>
            <a:r>
              <a:rPr lang="en-GB" dirty="0"/>
              <a:t>”. </a:t>
            </a:r>
          </a:p>
          <a:p>
            <a:r>
              <a:rPr lang="en-GB" dirty="0"/>
              <a:t>It’s a </a:t>
            </a:r>
            <a:r>
              <a:rPr lang="en-GB" b="1" dirty="0"/>
              <a:t>Clash Royale</a:t>
            </a:r>
            <a:r>
              <a:rPr lang="en-GB" dirty="0"/>
              <a:t> game with </a:t>
            </a:r>
            <a:r>
              <a:rPr lang="en-GB" b="1" dirty="0"/>
              <a:t>LEGO Star Wars Characters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I would also hope it does enough to make it unique; but I’ll leave that up to you.</a:t>
            </a:r>
          </a:p>
          <a:p>
            <a:r>
              <a:rPr lang="en-GB" dirty="0"/>
              <a:t>Since I left the game is </a:t>
            </a:r>
            <a:r>
              <a:rPr lang="en-GB" b="1" dirty="0"/>
              <a:t>no-longer on Android </a:t>
            </a:r>
            <a:r>
              <a:rPr lang="en-GB" dirty="0"/>
              <a:t>and is now an Apple Arcade published game.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762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 </a:t>
            </a:r>
            <a:r>
              <a:rPr lang="en-GB" b="1" dirty="0"/>
              <a:t>this</a:t>
            </a:r>
            <a:r>
              <a:rPr lang="en-GB" dirty="0"/>
              <a:t> is where I work.</a:t>
            </a:r>
            <a:br>
              <a:rPr lang="en-GB" dirty="0"/>
            </a:br>
            <a:br>
              <a:rPr lang="en-GB" dirty="0"/>
            </a:br>
            <a:r>
              <a:rPr lang="en-GB" dirty="0"/>
              <a:t>The office looks quite messy in these photos. The whole office was forced into just one half whilst we remodelled.</a:t>
            </a:r>
            <a:br>
              <a:rPr lang="en-GB" dirty="0"/>
            </a:br>
            <a:br>
              <a:rPr lang="en-GB" dirty="0"/>
            </a:br>
            <a:r>
              <a:rPr lang="en-GB" dirty="0"/>
              <a:t>This was when we had to put the </a:t>
            </a:r>
            <a:r>
              <a:rPr lang="en-GB" b="1" dirty="0"/>
              <a:t>microwave</a:t>
            </a:r>
            <a:r>
              <a:rPr lang="en-GB" dirty="0"/>
              <a:t> and </a:t>
            </a:r>
            <a:r>
              <a:rPr lang="en-GB" b="1" dirty="0"/>
              <a:t>toaster</a:t>
            </a:r>
            <a:r>
              <a:rPr lang="en-GB" dirty="0"/>
              <a:t> on </a:t>
            </a:r>
            <a:r>
              <a:rPr lang="en-GB" b="1" dirty="0"/>
              <a:t>Matts desk</a:t>
            </a:r>
            <a:r>
              <a:rPr lang="en-GB" b="0" dirty="0"/>
              <a:t>, and if we used both of them at the same time then we would loose hundreds of hours of work as every one on our floor looses power.</a:t>
            </a:r>
            <a:br>
              <a:rPr lang="en-GB" b="0" dirty="0"/>
            </a:br>
            <a:br>
              <a:rPr lang="en-GB" b="0" dirty="0"/>
            </a:br>
            <a:r>
              <a:rPr lang="en-GB" b="0" dirty="0"/>
              <a:t>I would also toast hot-cross buns for lunch and make everyone jealous.</a:t>
            </a:r>
            <a:br>
              <a:rPr lang="en-GB" b="0" dirty="0"/>
            </a:br>
            <a:br>
              <a:rPr lang="en-GB" b="0" dirty="0"/>
            </a:br>
            <a:r>
              <a:rPr lang="en-GB" b="0" dirty="0"/>
              <a:t>There was also a STRICT no-fish policy. Don’t be that person who microwaves fish.</a:t>
            </a:r>
            <a:br>
              <a:rPr lang="en-GB" dirty="0"/>
            </a:b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04152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Here’s some photos after we finished our remodelling.</a:t>
            </a:r>
            <a:br>
              <a:rPr lang="en-GB" dirty="0"/>
            </a:br>
            <a:endParaRPr lang="en-GB" dirty="0"/>
          </a:p>
          <a:p>
            <a:r>
              <a:rPr lang="en-GB" dirty="0"/>
              <a:t>We got a nice kitchen, sofa area, and some </a:t>
            </a:r>
            <a:r>
              <a:rPr lang="en-GB" b="1" dirty="0"/>
              <a:t>"Interrogation Rooms”.</a:t>
            </a:r>
          </a:p>
          <a:p>
            <a:endParaRPr lang="en-GB" b="1" dirty="0"/>
          </a:p>
          <a:p>
            <a:r>
              <a:rPr lang="en-GB" b="0" dirty="0"/>
              <a:t>The perks of working with LEGO is you get a TON of free LEGO. We would hold quarterly raffles for the free LEGO sets that where sent to the office and the rest we would donate to local charities. </a:t>
            </a:r>
          </a:p>
          <a:p>
            <a:endParaRPr lang="en-GB" b="0" dirty="0"/>
          </a:p>
          <a:p>
            <a:r>
              <a:rPr lang="en-GB" b="0" dirty="0"/>
              <a:t>You can see the LEGO millennium flacon under that coffee table.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8972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0" dirty="0"/>
              <a:t>Normally,</a:t>
            </a:r>
            <a:r>
              <a:rPr lang="en-GB" i="0" dirty="0"/>
              <a:t> I tell </a:t>
            </a:r>
            <a:r>
              <a:rPr lang="en-GB" b="1" i="0" dirty="0"/>
              <a:t>everyone what my day looks like, </a:t>
            </a:r>
            <a:r>
              <a:rPr lang="en-GB" i="0" dirty="0"/>
              <a:t>but this typically involves a lot of time talking about meetings…</a:t>
            </a:r>
          </a:p>
          <a:p>
            <a:r>
              <a:rPr lang="en-GB" i="0" dirty="0"/>
              <a:t>Don’t get me wrong, meetings are cool! But not everyone will agree…</a:t>
            </a:r>
          </a:p>
          <a:p>
            <a:endParaRPr lang="en-GB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0" dirty="0"/>
              <a:t>That’s my </a:t>
            </a:r>
            <a:r>
              <a:rPr lang="en-GB" b="1" i="0" dirty="0"/>
              <a:t>goal</a:t>
            </a:r>
            <a:r>
              <a:rPr lang="en-GB" i="0" dirty="0"/>
              <a:t>! To help you feel confident in the industry.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0" dirty="0"/>
              <a:t>I don’t have a silver bullet, but I can share with you some insights from the industry.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0" dirty="0"/>
              <a:t>Along the way I’m going to try and tell you what </a:t>
            </a:r>
            <a:r>
              <a:rPr lang="en-GB" b="1" i="0" dirty="0"/>
              <a:t>responsibilities</a:t>
            </a:r>
            <a:r>
              <a:rPr lang="en-GB" i="0" dirty="0"/>
              <a:t> you might have at a studio, and what </a:t>
            </a:r>
            <a:r>
              <a:rPr lang="en-GB" b="1" i="0" dirty="0"/>
              <a:t>safety nets </a:t>
            </a:r>
            <a:r>
              <a:rPr lang="en-GB" i="0" dirty="0"/>
              <a:t>exist.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8990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Lots</a:t>
            </a:r>
            <a:r>
              <a:rPr lang="en-GB" dirty="0"/>
              <a:t> of the work I do is </a:t>
            </a:r>
            <a:r>
              <a:rPr lang="en-GB" b="1" dirty="0"/>
              <a:t>practical.</a:t>
            </a:r>
          </a:p>
          <a:p>
            <a:endParaRPr lang="en-GB" b="1" dirty="0"/>
          </a:p>
          <a:p>
            <a:r>
              <a:rPr lang="en-GB" b="1" i="0" dirty="0"/>
              <a:t>Unfortunately</a:t>
            </a:r>
            <a:r>
              <a:rPr lang="en-GB" b="0" i="0" dirty="0"/>
              <a:t>, for those of you who </a:t>
            </a:r>
            <a:r>
              <a:rPr lang="en-GB" b="1" i="0" dirty="0"/>
              <a:t>aren’t </a:t>
            </a:r>
            <a:r>
              <a:rPr lang="en-GB" b="0" i="0" dirty="0"/>
              <a:t>programmers; </a:t>
            </a:r>
            <a:r>
              <a:rPr lang="en-GB" b="1" i="0" dirty="0"/>
              <a:t>I am one</a:t>
            </a:r>
            <a:r>
              <a:rPr lang="en-GB" b="0" i="0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7D0BA-0B26-4E65-8DFE-CE11DA959B0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6717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5D3E1-E258-45BA-9BD3-67B40A17DC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1B5D37-9EB2-4005-8A81-49EC2FF7CA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74FFD-BF64-457E-9B63-81532F578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60C0D2-0C9F-4EFE-814F-555C222CD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75A73-5580-4D24-BEBA-C68FA10CE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6910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C891A-F2A2-4D9E-9FC3-70247082F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ED1C63-E864-4499-B7E7-81036D413E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D66805-6B98-48C4-9B5D-55CC23F5C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69D54-6E61-4AC7-9877-2EB136C27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43457-A3DC-4F78-A2A6-8732EF2AE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902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F302E2-C3F6-42EC-B593-C4BD2AF00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FC187F-B1CB-4EC3-8C3A-4F7DCB7EA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7D50A-0BE1-4175-BCCB-E68997BF0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E4B3C-6078-4A75-996D-D8D2ACE72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5152E-86EB-41D6-89FD-B1E430358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7900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E29DB-4E93-4AB1-8445-CD38123FF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B2A7C-F73B-48DB-996F-C7FF97F96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8A463-D813-4AD2-AFF7-43A8ABA6D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B1561-08A7-4D72-BF00-DB090C9AB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08D5B-6236-4F01-AC08-6CDE70339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788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01432-C55C-4BA8-A78B-A6CF1A151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B1837-D48B-471F-A9E3-CF821970F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5FA04-E0C8-4B47-BC67-E6419528D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0420C-18F3-4B31-A326-76DE1A5ED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4B3A2-D434-4827-AFBB-A9AA699E5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421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4ACE3-A64A-4988-94C4-5661B716C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37A17-96A6-4A16-ACEA-E62AD483C0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49D18F-54A8-416B-9C0A-3227730CE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0759AE-5DFC-4104-8727-ECA259B98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972649-5982-420D-B999-727B67FE4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3782C1-AB4E-420C-9E9F-FBA498789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2865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F41AA-0486-4936-8F09-0C19581CA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A520A-5AC0-48C1-ADCD-01289EF15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A47E75-82F6-4075-BC7D-6E82996EED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072BF8-B43A-4FC0-92EA-F520D7AFB4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554CEE-6539-45C1-88EE-0A63960B51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23E637-722C-4A57-A671-46A2E89CF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B0994-C9DD-496D-A43B-57384EEFC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41F2BA-C2EA-4D25-BCBF-B38666BFB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65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1BA71-B477-41F2-9BE2-23E8A3616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ABACE9-59D4-44E4-B9C5-D6FF7A47A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3CFB3D-CBA8-4DA0-B614-5BD54B99F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D27287-EA67-485D-8F15-222DAF5B6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0953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858FC4-AA2A-4227-9214-47763722C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55FF1C-D671-4BCD-88C5-4B112E464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A9365B-3202-4463-8FDB-97B093B88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44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75A50-CCBA-4EA2-AEE4-FDDFFBA90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038B-5E08-48FE-B53F-677FEB8AC2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C70F37-F466-4A1E-B346-391442BBB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31883-03FD-4105-AF65-0D4FB4B7B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4EF806-0195-4427-9913-2F484F298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88CAC8-3617-45C4-8912-BB72EC05E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2012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BE10-D4F9-44E6-BCC6-C7EEAFAD6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A3A391-9533-4F0B-B0C8-2D1B32EC04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45EEA-2FF0-41F5-AA1D-96D6FA9D1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CBD99E-37D6-49AC-B74A-929FE4D22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7E58B1-9E5B-4454-937B-01E2768EC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CADE2A-5CEA-41D9-9163-26293EC41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726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2EF9AF-C6D7-4CA4-8DF2-697A1F0F8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B3770-A99C-4821-BF0F-403925532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1FB4C-A051-4811-87C3-EA51C331E9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FCBC5-65EC-4F2A-A323-A2B5479299EA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4A5B2-5862-4B5C-BFCD-25DB61AF47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9E06E-4711-4A7C-B7D8-7F35233D33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1401C-A28C-4625-868C-C0C0014690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8960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ydar.github.io/careers-2022.pptx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4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8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sv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Slice 2">
            <a:extLst>
              <a:ext uri="{FF2B5EF4-FFF2-40B4-BE49-F238E27FC236}">
                <a16:creationId xmlns:a16="http://schemas.microsoft.com/office/drawing/2014/main" id="{D1B80ACD-E3CE-4FE9-A2B5-ED8CDAD80456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7FDA0B-6989-4160-B00A-509F20D91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6000" y="1869907"/>
            <a:ext cx="7200000" cy="1350000"/>
          </a:xfrm>
        </p:spPr>
        <p:txBody>
          <a:bodyPr anchor="ctr">
            <a:noAutofit/>
          </a:bodyPr>
          <a:lstStyle/>
          <a:p>
            <a:r>
              <a:rPr lang="en-GB" sz="2800" dirty="0">
                <a:solidFill>
                  <a:srgbClr val="242C38"/>
                </a:solidFill>
              </a:rPr>
              <a:t>My experience in the </a:t>
            </a:r>
            <a:r>
              <a:rPr lang="en-GB" dirty="0">
                <a:solidFill>
                  <a:srgbClr val="242C38"/>
                </a:solidFill>
              </a:rPr>
              <a:t>Games Development Industry</a:t>
            </a:r>
          </a:p>
        </p:txBody>
      </p:sp>
      <p:sp>
        <p:nvSpPr>
          <p:cNvPr id="19" name="Background Slice 2">
            <a:extLst>
              <a:ext uri="{FF2B5EF4-FFF2-40B4-BE49-F238E27FC236}">
                <a16:creationId xmlns:a16="http://schemas.microsoft.com/office/drawing/2014/main" id="{3D02E6D8-FA65-4774-9845-7DEC7C2CE23F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38" name="Rectangle: Top Corners Rounded 37">
            <a:extLst>
              <a:ext uri="{FF2B5EF4-FFF2-40B4-BE49-F238E27FC236}">
                <a16:creationId xmlns:a16="http://schemas.microsoft.com/office/drawing/2014/main" id="{22FB389A-93EE-498F-88C1-C25490F955D7}"/>
              </a:ext>
            </a:extLst>
          </p:cNvPr>
          <p:cNvSpPr/>
          <p:nvPr/>
        </p:nvSpPr>
        <p:spPr>
          <a:xfrm>
            <a:off x="1385309" y="5927128"/>
            <a:ext cx="3848460" cy="236653"/>
          </a:xfrm>
          <a:prstGeom prst="round2SameRect">
            <a:avLst>
              <a:gd name="adj1" fmla="val 0"/>
              <a:gd name="adj2" fmla="val 50000"/>
            </a:avLst>
          </a:prstGeom>
          <a:gradFill flip="none" rotWithShape="1">
            <a:gsLst>
              <a:gs pos="0">
                <a:srgbClr val="CD8B33"/>
              </a:gs>
              <a:gs pos="100000">
                <a:srgbClr val="CE6232"/>
              </a:gs>
            </a:gsLst>
            <a:lin ang="0" scaled="1"/>
            <a:tileRect/>
          </a:gra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>
              <a:solidFill>
                <a:srgbClr val="242C38"/>
              </a:solidFill>
            </a:endParaRPr>
          </a:p>
        </p:txBody>
      </p:sp>
      <p:sp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A832A2F2-B243-451F-8F57-2C0EB7C2FA31}"/>
              </a:ext>
            </a:extLst>
          </p:cNvPr>
          <p:cNvSpPr/>
          <p:nvPr/>
        </p:nvSpPr>
        <p:spPr>
          <a:xfrm>
            <a:off x="1385309" y="4785028"/>
            <a:ext cx="3848460" cy="1253783"/>
          </a:xfrm>
          <a:prstGeom prst="round2SameRect">
            <a:avLst>
              <a:gd name="adj1" fmla="val 13248"/>
              <a:gd name="adj2" fmla="val 0"/>
            </a:avLst>
          </a:prstGeom>
          <a:solidFill>
            <a:srgbClr val="F6F8FA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>
              <a:solidFill>
                <a:srgbClr val="242C38"/>
              </a:solidFill>
            </a:endParaRP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5744A1BB-6FE6-46FA-BF29-4D1FF04E88F1}"/>
              </a:ext>
            </a:extLst>
          </p:cNvPr>
          <p:cNvSpPr txBox="1">
            <a:spLocks/>
          </p:cNvSpPr>
          <p:nvPr/>
        </p:nvSpPr>
        <p:spPr>
          <a:xfrm>
            <a:off x="1832938" y="4867910"/>
            <a:ext cx="3848460" cy="45995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>
                <a:solidFill>
                  <a:srgbClr val="242C3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Anthony</a:t>
            </a:r>
            <a:r>
              <a:rPr lang="en-GB" spc="50" dirty="0">
                <a:solidFill>
                  <a:srgbClr val="242C3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Marmont</a:t>
            </a:r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BB59183A-16D8-4B21-A479-C902DB8524C3}"/>
              </a:ext>
            </a:extLst>
          </p:cNvPr>
          <p:cNvSpPr txBox="1">
            <a:spLocks/>
          </p:cNvSpPr>
          <p:nvPr/>
        </p:nvSpPr>
        <p:spPr>
          <a:xfrm>
            <a:off x="1832938" y="5273118"/>
            <a:ext cx="2336395" cy="23684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200" spc="100" dirty="0">
                <a:solidFill>
                  <a:srgbClr val="242C3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(they/them)</a:t>
            </a:r>
          </a:p>
        </p:txBody>
      </p:sp>
      <p:sp>
        <p:nvSpPr>
          <p:cNvPr id="42" name="Subtitle 2">
            <a:extLst>
              <a:ext uri="{FF2B5EF4-FFF2-40B4-BE49-F238E27FC236}">
                <a16:creationId xmlns:a16="http://schemas.microsoft.com/office/drawing/2014/main" id="{9E9D0899-E58B-41B0-AB9E-FBDEE289F132}"/>
              </a:ext>
            </a:extLst>
          </p:cNvPr>
          <p:cNvSpPr txBox="1">
            <a:spLocks/>
          </p:cNvSpPr>
          <p:nvPr/>
        </p:nvSpPr>
        <p:spPr>
          <a:xfrm>
            <a:off x="2290964" y="5573498"/>
            <a:ext cx="1306660" cy="398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spc="100" dirty="0">
                <a:solidFill>
                  <a:srgbClr val="242C38"/>
                </a:solidFill>
                <a:latin typeface="Lao UI" panose="020B0502040204020203" pitchFamily="34" charset="0"/>
                <a:cs typeface="Lao UI" panose="020B0502040204020203" pitchFamily="34" charset="0"/>
              </a:rPr>
              <a:t>@Fydarus</a:t>
            </a:r>
          </a:p>
        </p:txBody>
      </p:sp>
      <p:sp>
        <p:nvSpPr>
          <p:cNvPr id="43" name="Subtitle 2">
            <a:extLst>
              <a:ext uri="{FF2B5EF4-FFF2-40B4-BE49-F238E27FC236}">
                <a16:creationId xmlns:a16="http://schemas.microsoft.com/office/drawing/2014/main" id="{4269A87D-9D7F-4657-842C-330D453ACD20}"/>
              </a:ext>
            </a:extLst>
          </p:cNvPr>
          <p:cNvSpPr txBox="1">
            <a:spLocks/>
          </p:cNvSpPr>
          <p:nvPr/>
        </p:nvSpPr>
        <p:spPr>
          <a:xfrm>
            <a:off x="4138361" y="5573498"/>
            <a:ext cx="883346" cy="398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spc="100" dirty="0">
                <a:solidFill>
                  <a:srgbClr val="242C38"/>
                </a:solidFill>
                <a:latin typeface="Lao UI" panose="020B0502040204020203" pitchFamily="34" charset="0"/>
                <a:cs typeface="Lao UI" panose="020B0502040204020203" pitchFamily="34" charset="0"/>
              </a:rPr>
              <a:t>Fydar</a:t>
            </a:r>
          </a:p>
        </p:txBody>
      </p:sp>
      <p:pic>
        <p:nvPicPr>
          <p:cNvPr id="44" name="Picture 8" descr="Circle, twitter icon - Free download on Iconfinder">
            <a:extLst>
              <a:ext uri="{FF2B5EF4-FFF2-40B4-BE49-F238E27FC236}">
                <a16:creationId xmlns:a16="http://schemas.microsoft.com/office/drawing/2014/main" id="{87367642-A728-471F-8124-56D786A4C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334" y="5573498"/>
            <a:ext cx="398630" cy="39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24C5A3B-FBFB-4358-8761-653E0DEEC2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756" y="5573498"/>
            <a:ext cx="398630" cy="39863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C3DA07-6656-48D7-9BA1-C631507C6F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67" r="18967"/>
          <a:stretch/>
        </p:blipFill>
        <p:spPr>
          <a:xfrm>
            <a:off x="880219" y="5051973"/>
            <a:ext cx="866178" cy="866178"/>
          </a:xfrm>
          <a:prstGeom prst="roundRect">
            <a:avLst>
              <a:gd name="adj" fmla="val 15305"/>
            </a:avLst>
          </a:prstGeom>
          <a:ln w="19050">
            <a:noFill/>
          </a:ln>
        </p:spPr>
      </p:pic>
    </p:spTree>
    <p:extLst>
      <p:ext uri="{BB962C8B-B14F-4D97-AF65-F5344CB8AC3E}">
        <p14:creationId xmlns:p14="http://schemas.microsoft.com/office/powerpoint/2010/main" val="416725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ckground Slice 2">
            <a:extLst>
              <a:ext uri="{FF2B5EF4-FFF2-40B4-BE49-F238E27FC236}">
                <a16:creationId xmlns:a16="http://schemas.microsoft.com/office/drawing/2014/main" id="{85648F80-5DFC-43F8-862E-75953F7F7863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6" name="Background Slice 2">
            <a:extLst>
              <a:ext uri="{FF2B5EF4-FFF2-40B4-BE49-F238E27FC236}">
                <a16:creationId xmlns:a16="http://schemas.microsoft.com/office/drawing/2014/main" id="{B761CFE5-CCDE-4318-883D-F2D2B4A80910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D6BB887-4003-4691-B911-6345D33350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163" b="23976"/>
          <a:stretch/>
        </p:blipFill>
        <p:spPr bwMode="auto">
          <a:xfrm>
            <a:off x="5628060" y="812197"/>
            <a:ext cx="5723642" cy="5232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1EDAD186-EB89-4CCD-9F36-73484F4B2E99}"/>
              </a:ext>
            </a:extLst>
          </p:cNvPr>
          <p:cNvSpPr txBox="1">
            <a:spLocks/>
          </p:cNvSpPr>
          <p:nvPr/>
        </p:nvSpPr>
        <p:spPr>
          <a:xfrm>
            <a:off x="734514" y="664979"/>
            <a:ext cx="7200000" cy="877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705EF8-A6AF-4EA3-B271-D76E7A9CDF2B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Practical</a:t>
            </a: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2860574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ckground Slice 2">
            <a:extLst>
              <a:ext uri="{FF2B5EF4-FFF2-40B4-BE49-F238E27FC236}">
                <a16:creationId xmlns:a16="http://schemas.microsoft.com/office/drawing/2014/main" id="{85648F80-5DFC-43F8-862E-75953F7F7863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6" name="Background Slice 2">
            <a:extLst>
              <a:ext uri="{FF2B5EF4-FFF2-40B4-BE49-F238E27FC236}">
                <a16:creationId xmlns:a16="http://schemas.microsoft.com/office/drawing/2014/main" id="{B761CFE5-CCDE-4318-883D-F2D2B4A80910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DAD186-EB89-4CCD-9F36-73484F4B2E99}"/>
              </a:ext>
            </a:extLst>
          </p:cNvPr>
          <p:cNvSpPr txBox="1">
            <a:spLocks/>
          </p:cNvSpPr>
          <p:nvPr/>
        </p:nvSpPr>
        <p:spPr>
          <a:xfrm>
            <a:off x="734514" y="664979"/>
            <a:ext cx="7200000" cy="877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94AC4A-7944-4D08-9BE3-C99F9337595A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Practical</a:t>
            </a: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Programming</a:t>
            </a:r>
          </a:p>
          <a:p>
            <a:pPr marL="1257300" lvl="2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Pair Programming</a:t>
            </a:r>
          </a:p>
        </p:txBody>
      </p:sp>
    </p:spTree>
    <p:extLst>
      <p:ext uri="{BB962C8B-B14F-4D97-AF65-F5344CB8AC3E}">
        <p14:creationId xmlns:p14="http://schemas.microsoft.com/office/powerpoint/2010/main" val="589184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1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2BA7A31F-F2DA-43A4-A044-77D6FC4C27F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457200"/>
            <a:ext cx="7924800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4117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ckground Slice 2">
            <a:extLst>
              <a:ext uri="{FF2B5EF4-FFF2-40B4-BE49-F238E27FC236}">
                <a16:creationId xmlns:a16="http://schemas.microsoft.com/office/drawing/2014/main" id="{85648F80-5DFC-43F8-862E-75953F7F7863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6" name="Background Slice 2">
            <a:extLst>
              <a:ext uri="{FF2B5EF4-FFF2-40B4-BE49-F238E27FC236}">
                <a16:creationId xmlns:a16="http://schemas.microsoft.com/office/drawing/2014/main" id="{B761CFE5-CCDE-4318-883D-F2D2B4A80910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DAD186-EB89-4CCD-9F36-73484F4B2E99}"/>
              </a:ext>
            </a:extLst>
          </p:cNvPr>
          <p:cNvSpPr txBox="1">
            <a:spLocks/>
          </p:cNvSpPr>
          <p:nvPr/>
        </p:nvSpPr>
        <p:spPr>
          <a:xfrm>
            <a:off x="734514" y="664979"/>
            <a:ext cx="7200000" cy="877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94AC4A-7944-4D08-9BE3-C99F9337595A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Practical</a:t>
            </a: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Programming</a:t>
            </a:r>
          </a:p>
          <a:p>
            <a:pPr marL="1257300" lvl="2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Pair Programming</a:t>
            </a: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Your never alone.</a:t>
            </a:r>
          </a:p>
        </p:txBody>
      </p:sp>
    </p:spTree>
    <p:extLst>
      <p:ext uri="{BB962C8B-B14F-4D97-AF65-F5344CB8AC3E}">
        <p14:creationId xmlns:p14="http://schemas.microsoft.com/office/powerpoint/2010/main" val="351174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FDA0B-6989-4160-B00A-509F20D91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514" y="664979"/>
            <a:ext cx="7200000" cy="877737"/>
          </a:xfrm>
        </p:spPr>
        <p:txBody>
          <a:bodyPr anchor="ctr">
            <a:normAutofit/>
          </a:bodyPr>
          <a:lstStyle/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Background Slice 2">
            <a:extLst>
              <a:ext uri="{FF2B5EF4-FFF2-40B4-BE49-F238E27FC236}">
                <a16:creationId xmlns:a16="http://schemas.microsoft.com/office/drawing/2014/main" id="{06CBF1E2-A589-42D6-8974-75DD5A124917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7" name="Background Slice 2">
            <a:extLst>
              <a:ext uri="{FF2B5EF4-FFF2-40B4-BE49-F238E27FC236}">
                <a16:creationId xmlns:a16="http://schemas.microsoft.com/office/drawing/2014/main" id="{89DF6A23-9A0D-4F78-BB8A-D3283141411E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A1F07E-149E-40A3-9656-8014DD2C871E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Practical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Leadership</a:t>
            </a:r>
          </a:p>
        </p:txBody>
      </p:sp>
    </p:spTree>
    <p:extLst>
      <p:ext uri="{BB962C8B-B14F-4D97-AF65-F5344CB8AC3E}">
        <p14:creationId xmlns:p14="http://schemas.microsoft.com/office/powerpoint/2010/main" val="663795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ackground Slice 2">
            <a:extLst>
              <a:ext uri="{FF2B5EF4-FFF2-40B4-BE49-F238E27FC236}">
                <a16:creationId xmlns:a16="http://schemas.microsoft.com/office/drawing/2014/main" id="{715E5090-DD98-4741-B5EE-004DE75A109B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8" name="Background Slice 2">
            <a:extLst>
              <a:ext uri="{FF2B5EF4-FFF2-40B4-BE49-F238E27FC236}">
                <a16:creationId xmlns:a16="http://schemas.microsoft.com/office/drawing/2014/main" id="{8E0E5853-575F-4032-8F90-DC628A870B41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AEB41F0-5A87-403F-838D-CF781F00A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514" y="664979"/>
            <a:ext cx="7200000" cy="877737"/>
          </a:xfrm>
        </p:spPr>
        <p:txBody>
          <a:bodyPr anchor="ctr">
            <a:normAutofit/>
          </a:bodyPr>
          <a:lstStyle/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D7D1C7-8539-405C-82FF-58CEB95C4DF4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Practical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Leadership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Planning and Theory</a:t>
            </a:r>
          </a:p>
        </p:txBody>
      </p:sp>
    </p:spTree>
    <p:extLst>
      <p:ext uri="{BB962C8B-B14F-4D97-AF65-F5344CB8AC3E}">
        <p14:creationId xmlns:p14="http://schemas.microsoft.com/office/powerpoint/2010/main" val="828572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ackground Slice 2">
            <a:extLst>
              <a:ext uri="{FF2B5EF4-FFF2-40B4-BE49-F238E27FC236}">
                <a16:creationId xmlns:a16="http://schemas.microsoft.com/office/drawing/2014/main" id="{715E5090-DD98-4741-B5EE-004DE75A109B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8" name="Background Slice 2">
            <a:extLst>
              <a:ext uri="{FF2B5EF4-FFF2-40B4-BE49-F238E27FC236}">
                <a16:creationId xmlns:a16="http://schemas.microsoft.com/office/drawing/2014/main" id="{8E0E5853-575F-4032-8F90-DC628A870B41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AEB41F0-5A87-403F-838D-CF781F00A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514" y="664979"/>
            <a:ext cx="7200000" cy="877737"/>
          </a:xfrm>
        </p:spPr>
        <p:txBody>
          <a:bodyPr anchor="ctr">
            <a:normAutofit/>
          </a:bodyPr>
          <a:lstStyle/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D7D1C7-8539-405C-82FF-58CEB95C4DF4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Practical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Leadership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Planning and Theory</a:t>
            </a: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Planning</a:t>
            </a:r>
          </a:p>
        </p:txBody>
      </p:sp>
    </p:spTree>
    <p:extLst>
      <p:ext uri="{BB962C8B-B14F-4D97-AF65-F5344CB8AC3E}">
        <p14:creationId xmlns:p14="http://schemas.microsoft.com/office/powerpoint/2010/main" val="1677304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5786CF3-A74C-4DA0-8E9A-5EAFC7A94A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6" t="7520" r="40595" b="14775"/>
          <a:stretch/>
        </p:blipFill>
        <p:spPr bwMode="auto">
          <a:xfrm>
            <a:off x="6192687" y="1742008"/>
            <a:ext cx="5264799" cy="377929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Background Slice 2">
            <a:extLst>
              <a:ext uri="{FF2B5EF4-FFF2-40B4-BE49-F238E27FC236}">
                <a16:creationId xmlns:a16="http://schemas.microsoft.com/office/drawing/2014/main" id="{715E5090-DD98-4741-B5EE-004DE75A109B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8" name="Background Slice 2">
            <a:extLst>
              <a:ext uri="{FF2B5EF4-FFF2-40B4-BE49-F238E27FC236}">
                <a16:creationId xmlns:a16="http://schemas.microsoft.com/office/drawing/2014/main" id="{8E0E5853-575F-4032-8F90-DC628A870B41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AEB41F0-5A87-403F-838D-CF781F00A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514" y="664979"/>
            <a:ext cx="7200000" cy="877737"/>
          </a:xfrm>
        </p:spPr>
        <p:txBody>
          <a:bodyPr anchor="ctr">
            <a:normAutofit/>
          </a:bodyPr>
          <a:lstStyle/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D7D1C7-8539-405C-82FF-58CEB95C4DF4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Practical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Leadership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Planning and Theory</a:t>
            </a: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Planning</a:t>
            </a:r>
          </a:p>
          <a:p>
            <a:pPr marL="800100" lvl="1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Planning</a:t>
            </a:r>
          </a:p>
        </p:txBody>
      </p:sp>
    </p:spTree>
    <p:extLst>
      <p:ext uri="{BB962C8B-B14F-4D97-AF65-F5344CB8AC3E}">
        <p14:creationId xmlns:p14="http://schemas.microsoft.com/office/powerpoint/2010/main" val="300233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ackground Slice 2">
            <a:extLst>
              <a:ext uri="{FF2B5EF4-FFF2-40B4-BE49-F238E27FC236}">
                <a16:creationId xmlns:a16="http://schemas.microsoft.com/office/drawing/2014/main" id="{16B57353-CCA1-4EDF-9EA1-5C73699210EB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9" name="Background Slice 2">
            <a:extLst>
              <a:ext uri="{FF2B5EF4-FFF2-40B4-BE49-F238E27FC236}">
                <a16:creationId xmlns:a16="http://schemas.microsoft.com/office/drawing/2014/main" id="{FD32AAD0-4040-4B0A-8BF4-8C123E17CB06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2B59E6DD-861E-40AB-A8DA-3655FE9E0E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514" y="664979"/>
            <a:ext cx="7200000" cy="877737"/>
          </a:xfrm>
        </p:spPr>
        <p:txBody>
          <a:bodyPr anchor="ctr">
            <a:normAutofit/>
          </a:bodyPr>
          <a:lstStyle/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B98B363-56C5-4AF1-8D99-549BBABD064B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Practical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Leadership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Planning and Theory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Ideas and Playtesting</a:t>
            </a:r>
          </a:p>
        </p:txBody>
      </p:sp>
    </p:spTree>
    <p:extLst>
      <p:ext uri="{BB962C8B-B14F-4D97-AF65-F5344CB8AC3E}">
        <p14:creationId xmlns:p14="http://schemas.microsoft.com/office/powerpoint/2010/main" val="195159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Background Slice 2">
            <a:extLst>
              <a:ext uri="{FF2B5EF4-FFF2-40B4-BE49-F238E27FC236}">
                <a16:creationId xmlns:a16="http://schemas.microsoft.com/office/drawing/2014/main" id="{5DC563F1-695A-4EBF-B42B-BF8266D5503A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0" name="Background Slice 2">
            <a:extLst>
              <a:ext uri="{FF2B5EF4-FFF2-40B4-BE49-F238E27FC236}">
                <a16:creationId xmlns:a16="http://schemas.microsoft.com/office/drawing/2014/main" id="{2EDE835E-3C8B-4243-9D5F-15BF485681CD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BB25FD79-4F39-48F3-9AA5-B4E4E3AE4E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37" t="4827" r="14454"/>
          <a:stretch/>
        </p:blipFill>
        <p:spPr>
          <a:xfrm>
            <a:off x="5732585" y="1542717"/>
            <a:ext cx="5724901" cy="4522634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0F33527-BA88-4BA0-A2ED-D8209E90A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514" y="664979"/>
            <a:ext cx="7200000" cy="877737"/>
          </a:xfrm>
        </p:spPr>
        <p:txBody>
          <a:bodyPr anchor="ctr">
            <a:normAutofit/>
          </a:bodyPr>
          <a:lstStyle/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1B58CA-519C-499D-BB8B-89FCB4FC6847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Practical</a:t>
            </a:r>
          </a:p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Leadership</a:t>
            </a:r>
          </a:p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Planning and Theory</a:t>
            </a:r>
          </a:p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Ideas and Playtesting</a:t>
            </a:r>
          </a:p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Live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Ops</a:t>
            </a:r>
          </a:p>
        </p:txBody>
      </p:sp>
    </p:spTree>
    <p:extLst>
      <p:ext uri="{BB962C8B-B14F-4D97-AF65-F5344CB8AC3E}">
        <p14:creationId xmlns:p14="http://schemas.microsoft.com/office/powerpoint/2010/main" val="334000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 Slice 2">
            <a:extLst>
              <a:ext uri="{FF2B5EF4-FFF2-40B4-BE49-F238E27FC236}">
                <a16:creationId xmlns:a16="http://schemas.microsoft.com/office/drawing/2014/main" id="{1A2F5E53-B9BC-4CBC-B93D-3152E0C43788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5" name="Background Slice 2">
            <a:extLst>
              <a:ext uri="{FF2B5EF4-FFF2-40B4-BE49-F238E27FC236}">
                <a16:creationId xmlns:a16="http://schemas.microsoft.com/office/drawing/2014/main" id="{1AD8956A-9B70-4DD2-B341-3E99C879D4D1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9" name="Picture 4" descr="https://upload.wikimedia.org/wikipedia/en/thumb/0/02/Devolver_Digital.svg/1200px-Devolver_Digital.svg.png">
            <a:extLst>
              <a:ext uri="{FF2B5EF4-FFF2-40B4-BE49-F238E27FC236}">
                <a16:creationId xmlns:a16="http://schemas.microsoft.com/office/drawing/2014/main" id="{A3743F96-AF75-46AF-8119-0A9FD4739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189" y="1606685"/>
            <a:ext cx="1410726" cy="63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2D58D39D-09B7-4D9A-8596-6883355AE878}"/>
              </a:ext>
            </a:extLst>
          </p:cNvPr>
          <p:cNvSpPr txBox="1">
            <a:spLocks/>
          </p:cNvSpPr>
          <p:nvPr/>
        </p:nvSpPr>
        <p:spPr>
          <a:xfrm>
            <a:off x="964125" y="2726962"/>
            <a:ext cx="2998411" cy="83864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Devolver Digital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months (part-time)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3-5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person team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94E8AE2B-9D41-428C-9104-D77231B68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227" y="4010238"/>
            <a:ext cx="2998410" cy="168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21A7E82-B3C2-42C7-8C9F-2D8DD09CD20D}"/>
              </a:ext>
            </a:extLst>
          </p:cNvPr>
          <p:cNvSpPr/>
          <p:nvPr/>
        </p:nvSpPr>
        <p:spPr>
          <a:xfrm>
            <a:off x="2333821" y="695941"/>
            <a:ext cx="253222" cy="2532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4242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FDA0B-6989-4160-B00A-509F20D91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514" y="664979"/>
            <a:ext cx="7200000" cy="877737"/>
          </a:xfrm>
        </p:spPr>
        <p:txBody>
          <a:bodyPr anchor="ctr">
            <a:normAutofit/>
          </a:bodyPr>
          <a:lstStyle/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Background Slice 2">
            <a:extLst>
              <a:ext uri="{FF2B5EF4-FFF2-40B4-BE49-F238E27FC236}">
                <a16:creationId xmlns:a16="http://schemas.microsoft.com/office/drawing/2014/main" id="{06CBF1E2-A589-42D6-8974-75DD5A124917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7" name="Background Slice 2">
            <a:extLst>
              <a:ext uri="{FF2B5EF4-FFF2-40B4-BE49-F238E27FC236}">
                <a16:creationId xmlns:a16="http://schemas.microsoft.com/office/drawing/2014/main" id="{89DF6A23-9A0D-4F78-BB8A-D3283141411E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644C04-8B70-4E8D-990B-830D43E9498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31229" y="1377560"/>
            <a:ext cx="5700652" cy="4275489"/>
          </a:xfrm>
          <a:prstGeom prst="rect">
            <a:avLst/>
          </a:prstGeom>
          <a:ln w="1270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90EC6BF-D521-4F22-AEE6-43285A9F3B70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Practical</a:t>
            </a:r>
          </a:p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Leadership</a:t>
            </a:r>
          </a:p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Planning and Theory</a:t>
            </a:r>
          </a:p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Ideas and Playtesting</a:t>
            </a:r>
          </a:p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Live Ops</a:t>
            </a:r>
          </a:p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400" b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Mentoring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734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stack of resumes">
            <a:extLst>
              <a:ext uri="{FF2B5EF4-FFF2-40B4-BE49-F238E27FC236}">
                <a16:creationId xmlns:a16="http://schemas.microsoft.com/office/drawing/2014/main" id="{4B248FC8-5962-4F11-A2AC-FFEB73598C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56" r="-1"/>
          <a:stretch/>
        </p:blipFill>
        <p:spPr bwMode="auto">
          <a:xfrm>
            <a:off x="6784881" y="1742008"/>
            <a:ext cx="4672605" cy="372654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Background Slice 2">
            <a:extLst>
              <a:ext uri="{FF2B5EF4-FFF2-40B4-BE49-F238E27FC236}">
                <a16:creationId xmlns:a16="http://schemas.microsoft.com/office/drawing/2014/main" id="{5C51E190-123C-4E14-ABFC-31A646F19395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1" name="Background Slice 2">
            <a:extLst>
              <a:ext uri="{FF2B5EF4-FFF2-40B4-BE49-F238E27FC236}">
                <a16:creationId xmlns:a16="http://schemas.microsoft.com/office/drawing/2014/main" id="{9E852A9B-44B6-45AD-B590-A7C92D9BDA7B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CC9930B-9196-4D5C-84B3-BB4589E7E8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514" y="664979"/>
            <a:ext cx="7200000" cy="877737"/>
          </a:xfrm>
        </p:spPr>
        <p:txBody>
          <a:bodyPr anchor="ctr">
            <a:normAutofit/>
          </a:bodyPr>
          <a:lstStyle/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9A6617-830A-4785-AC2D-6ACB248095E1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Practical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Leadership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Planning and Theory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Ideas and Playtesting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Live Ops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Mentoring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Interviewing</a:t>
            </a:r>
          </a:p>
        </p:txBody>
      </p:sp>
    </p:spTree>
    <p:extLst>
      <p:ext uri="{BB962C8B-B14F-4D97-AF65-F5344CB8AC3E}">
        <p14:creationId xmlns:p14="http://schemas.microsoft.com/office/powerpoint/2010/main" val="293082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Background Slice 2">
            <a:extLst>
              <a:ext uri="{FF2B5EF4-FFF2-40B4-BE49-F238E27FC236}">
                <a16:creationId xmlns:a16="http://schemas.microsoft.com/office/drawing/2014/main" id="{5C51E190-123C-4E14-ABFC-31A646F19395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1" name="Background Slice 2">
            <a:extLst>
              <a:ext uri="{FF2B5EF4-FFF2-40B4-BE49-F238E27FC236}">
                <a16:creationId xmlns:a16="http://schemas.microsoft.com/office/drawing/2014/main" id="{9E852A9B-44B6-45AD-B590-A7C92D9BDA7B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CC9930B-9196-4D5C-84B3-BB4589E7E8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514" y="664979"/>
            <a:ext cx="7200000" cy="877737"/>
          </a:xfrm>
        </p:spPr>
        <p:txBody>
          <a:bodyPr anchor="ctr">
            <a:normAutofit/>
          </a:bodyPr>
          <a:lstStyle/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9A6617-830A-4785-AC2D-6ACB248095E1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Practical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Leadership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Planning and Theory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Ideas and Playtesting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Live Ops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Mentoring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Interviewing</a:t>
            </a:r>
          </a:p>
        </p:txBody>
      </p:sp>
    </p:spTree>
    <p:extLst>
      <p:ext uri="{BB962C8B-B14F-4D97-AF65-F5344CB8AC3E}">
        <p14:creationId xmlns:p14="http://schemas.microsoft.com/office/powerpoint/2010/main" val="310825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 Slice 2">
            <a:extLst>
              <a:ext uri="{FF2B5EF4-FFF2-40B4-BE49-F238E27FC236}">
                <a16:creationId xmlns:a16="http://schemas.microsoft.com/office/drawing/2014/main" id="{AE324987-D8F2-460C-9AE3-59E6F6B539F5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6" name="Background Slice 2">
            <a:extLst>
              <a:ext uri="{FF2B5EF4-FFF2-40B4-BE49-F238E27FC236}">
                <a16:creationId xmlns:a16="http://schemas.microsoft.com/office/drawing/2014/main" id="{882EE4AC-00BE-4BF5-917F-438102326011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E9CEAAB-B8C4-427F-AC1F-BC04DB40C2AC}"/>
              </a:ext>
            </a:extLst>
          </p:cNvPr>
          <p:cNvSpPr txBox="1">
            <a:spLocks/>
          </p:cNvSpPr>
          <p:nvPr/>
        </p:nvSpPr>
        <p:spPr>
          <a:xfrm>
            <a:off x="734513" y="664979"/>
            <a:ext cx="7508481" cy="877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do I get into the industry?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76285E-7CC2-48EE-9F04-3F3D1FB12B81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Your first job…</a:t>
            </a:r>
          </a:p>
          <a:p>
            <a:pPr marR="0" lvl="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400" dirty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Game Jams!</a:t>
            </a:r>
          </a:p>
        </p:txBody>
      </p:sp>
    </p:spTree>
    <p:extLst>
      <p:ext uri="{BB962C8B-B14F-4D97-AF65-F5344CB8AC3E}">
        <p14:creationId xmlns:p14="http://schemas.microsoft.com/office/powerpoint/2010/main" val="3762137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fade/>
      </p:transition>
    </mc:Choice>
    <mc:Fallback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A79FB142-CFC7-459C-8E9B-F6CF4C38C4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" r="9163" b="5742"/>
          <a:stretch/>
        </p:blipFill>
        <p:spPr bwMode="auto">
          <a:xfrm>
            <a:off x="734514" y="1636058"/>
            <a:ext cx="5106413" cy="482949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7FDA0B-6989-4160-B00A-509F20D91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514" y="664979"/>
            <a:ext cx="7200000" cy="877737"/>
          </a:xfrm>
        </p:spPr>
        <p:txBody>
          <a:bodyPr anchor="ctr">
            <a:normAutofit/>
          </a:bodyPr>
          <a:lstStyle/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My Cover Letter</a:t>
            </a:r>
          </a:p>
        </p:txBody>
      </p:sp>
      <p:sp>
        <p:nvSpPr>
          <p:cNvPr id="14" name="Background Slice 2">
            <a:extLst>
              <a:ext uri="{FF2B5EF4-FFF2-40B4-BE49-F238E27FC236}">
                <a16:creationId xmlns:a16="http://schemas.microsoft.com/office/drawing/2014/main" id="{86731FF7-5C5D-4BA2-AE22-788C0615BBFC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5" name="Background Slice 2">
            <a:extLst>
              <a:ext uri="{FF2B5EF4-FFF2-40B4-BE49-F238E27FC236}">
                <a16:creationId xmlns:a16="http://schemas.microsoft.com/office/drawing/2014/main" id="{0DD98B79-C43F-4E2B-809A-676A1B7F3A35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3" name="Speech Bubble: Rectangle 2">
            <a:extLst>
              <a:ext uri="{FF2B5EF4-FFF2-40B4-BE49-F238E27FC236}">
                <a16:creationId xmlns:a16="http://schemas.microsoft.com/office/drawing/2014/main" id="{F9718EE7-1654-4C2D-B4AA-114705060EB9}"/>
              </a:ext>
            </a:extLst>
          </p:cNvPr>
          <p:cNvSpPr/>
          <p:nvPr/>
        </p:nvSpPr>
        <p:spPr>
          <a:xfrm>
            <a:off x="6516879" y="5309957"/>
            <a:ext cx="1839150" cy="748744"/>
          </a:xfrm>
          <a:custGeom>
            <a:avLst/>
            <a:gdLst>
              <a:gd name="connsiteX0" fmla="*/ 0 w 1839150"/>
              <a:gd name="connsiteY0" fmla="*/ 0 h 748744"/>
              <a:gd name="connsiteX1" fmla="*/ 306525 w 1839150"/>
              <a:gd name="connsiteY1" fmla="*/ 0 h 748744"/>
              <a:gd name="connsiteX2" fmla="*/ 306525 w 1839150"/>
              <a:gd name="connsiteY2" fmla="*/ 0 h 748744"/>
              <a:gd name="connsiteX3" fmla="*/ 766313 w 1839150"/>
              <a:gd name="connsiteY3" fmla="*/ 0 h 748744"/>
              <a:gd name="connsiteX4" fmla="*/ 1324188 w 1839150"/>
              <a:gd name="connsiteY4" fmla="*/ 0 h 748744"/>
              <a:gd name="connsiteX5" fmla="*/ 1839150 w 1839150"/>
              <a:gd name="connsiteY5" fmla="*/ 0 h 748744"/>
              <a:gd name="connsiteX6" fmla="*/ 1839150 w 1839150"/>
              <a:gd name="connsiteY6" fmla="*/ 436767 h 748744"/>
              <a:gd name="connsiteX7" fmla="*/ 1839150 w 1839150"/>
              <a:gd name="connsiteY7" fmla="*/ 436767 h 748744"/>
              <a:gd name="connsiteX8" fmla="*/ 1839150 w 1839150"/>
              <a:gd name="connsiteY8" fmla="*/ 623953 h 748744"/>
              <a:gd name="connsiteX9" fmla="*/ 1839150 w 1839150"/>
              <a:gd name="connsiteY9" fmla="*/ 748744 h 748744"/>
              <a:gd name="connsiteX10" fmla="*/ 1302732 w 1839150"/>
              <a:gd name="connsiteY10" fmla="*/ 748744 h 748744"/>
              <a:gd name="connsiteX11" fmla="*/ 766313 w 1839150"/>
              <a:gd name="connsiteY11" fmla="*/ 748744 h 748744"/>
              <a:gd name="connsiteX12" fmla="*/ 306525 w 1839150"/>
              <a:gd name="connsiteY12" fmla="*/ 748744 h 748744"/>
              <a:gd name="connsiteX13" fmla="*/ 306525 w 1839150"/>
              <a:gd name="connsiteY13" fmla="*/ 748744 h 748744"/>
              <a:gd name="connsiteX14" fmla="*/ 0 w 1839150"/>
              <a:gd name="connsiteY14" fmla="*/ 748744 h 748744"/>
              <a:gd name="connsiteX15" fmla="*/ 0 w 1839150"/>
              <a:gd name="connsiteY15" fmla="*/ 623953 h 748744"/>
              <a:gd name="connsiteX16" fmla="*/ -362644 w 1839150"/>
              <a:gd name="connsiteY16" fmla="*/ 597670 h 748744"/>
              <a:gd name="connsiteX17" fmla="*/ 0 w 1839150"/>
              <a:gd name="connsiteY17" fmla="*/ 436767 h 748744"/>
              <a:gd name="connsiteX18" fmla="*/ 0 w 1839150"/>
              <a:gd name="connsiteY18" fmla="*/ 0 h 748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839150" h="748744" extrusionOk="0">
                <a:moveTo>
                  <a:pt x="0" y="0"/>
                </a:moveTo>
                <a:cubicBezTo>
                  <a:pt x="117022" y="-6654"/>
                  <a:pt x="213592" y="-1277"/>
                  <a:pt x="306525" y="0"/>
                </a:cubicBezTo>
                <a:lnTo>
                  <a:pt x="306525" y="0"/>
                </a:lnTo>
                <a:cubicBezTo>
                  <a:pt x="424659" y="-2016"/>
                  <a:pt x="657702" y="12180"/>
                  <a:pt x="766313" y="0"/>
                </a:cubicBezTo>
                <a:cubicBezTo>
                  <a:pt x="1005801" y="19582"/>
                  <a:pt x="1191163" y="6584"/>
                  <a:pt x="1324188" y="0"/>
                </a:cubicBezTo>
                <a:cubicBezTo>
                  <a:pt x="1457213" y="-6584"/>
                  <a:pt x="1684064" y="-16860"/>
                  <a:pt x="1839150" y="0"/>
                </a:cubicBezTo>
                <a:cubicBezTo>
                  <a:pt x="1837205" y="145708"/>
                  <a:pt x="1829409" y="315564"/>
                  <a:pt x="1839150" y="436767"/>
                </a:cubicBezTo>
                <a:lnTo>
                  <a:pt x="1839150" y="436767"/>
                </a:lnTo>
                <a:cubicBezTo>
                  <a:pt x="1839011" y="503764"/>
                  <a:pt x="1846172" y="577887"/>
                  <a:pt x="1839150" y="623953"/>
                </a:cubicBezTo>
                <a:cubicBezTo>
                  <a:pt x="1841427" y="664283"/>
                  <a:pt x="1835438" y="696126"/>
                  <a:pt x="1839150" y="748744"/>
                </a:cubicBezTo>
                <a:cubicBezTo>
                  <a:pt x="1679671" y="753982"/>
                  <a:pt x="1560133" y="762645"/>
                  <a:pt x="1302732" y="748744"/>
                </a:cubicBezTo>
                <a:cubicBezTo>
                  <a:pt x="1045331" y="734843"/>
                  <a:pt x="971781" y="728151"/>
                  <a:pt x="766313" y="748744"/>
                </a:cubicBezTo>
                <a:cubicBezTo>
                  <a:pt x="582539" y="762701"/>
                  <a:pt x="489709" y="736600"/>
                  <a:pt x="306525" y="748744"/>
                </a:cubicBezTo>
                <a:lnTo>
                  <a:pt x="306525" y="748744"/>
                </a:lnTo>
                <a:cubicBezTo>
                  <a:pt x="167483" y="758821"/>
                  <a:pt x="70979" y="741057"/>
                  <a:pt x="0" y="748744"/>
                </a:cubicBezTo>
                <a:cubicBezTo>
                  <a:pt x="-3003" y="692670"/>
                  <a:pt x="-4238" y="666143"/>
                  <a:pt x="0" y="623953"/>
                </a:cubicBezTo>
                <a:cubicBezTo>
                  <a:pt x="-161479" y="626896"/>
                  <a:pt x="-229533" y="621060"/>
                  <a:pt x="-362644" y="597670"/>
                </a:cubicBezTo>
                <a:cubicBezTo>
                  <a:pt x="-187467" y="505016"/>
                  <a:pt x="-128718" y="485856"/>
                  <a:pt x="0" y="436767"/>
                </a:cubicBezTo>
                <a:cubicBezTo>
                  <a:pt x="11340" y="237099"/>
                  <a:pt x="8591" y="186293"/>
                  <a:pt x="0" y="0"/>
                </a:cubicBezTo>
                <a:close/>
              </a:path>
            </a:pathLst>
          </a:custGeom>
          <a:noFill/>
          <a:ln w="38100" cap="rnd">
            <a:solidFill>
              <a:schemeClr val="tx1">
                <a:lumMod val="75000"/>
                <a:lumOff val="2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wedgeRectCallout">
                    <a:avLst>
                      <a:gd name="adj1" fmla="val -69718"/>
                      <a:gd name="adj2" fmla="val 2982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46800" rIns="180000" rtlCol="0" anchor="ctr"/>
          <a:lstStyle/>
          <a:p>
            <a:r>
              <a:rPr lang="en-GB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Tailored to the job posting.</a:t>
            </a:r>
          </a:p>
        </p:txBody>
      </p:sp>
      <p:sp>
        <p:nvSpPr>
          <p:cNvPr id="19" name="Speech Bubble: Rectangle 18">
            <a:extLst>
              <a:ext uri="{FF2B5EF4-FFF2-40B4-BE49-F238E27FC236}">
                <a16:creationId xmlns:a16="http://schemas.microsoft.com/office/drawing/2014/main" id="{20EC3403-1967-4333-ADB9-032B39379E91}"/>
              </a:ext>
            </a:extLst>
          </p:cNvPr>
          <p:cNvSpPr/>
          <p:nvPr/>
        </p:nvSpPr>
        <p:spPr>
          <a:xfrm>
            <a:off x="6516879" y="1636058"/>
            <a:ext cx="2326218" cy="736422"/>
          </a:xfrm>
          <a:custGeom>
            <a:avLst/>
            <a:gdLst>
              <a:gd name="connsiteX0" fmla="*/ 0 w 2326218"/>
              <a:gd name="connsiteY0" fmla="*/ 0 h 736422"/>
              <a:gd name="connsiteX1" fmla="*/ 387703 w 2326218"/>
              <a:gd name="connsiteY1" fmla="*/ 0 h 736422"/>
              <a:gd name="connsiteX2" fmla="*/ 387703 w 2326218"/>
              <a:gd name="connsiteY2" fmla="*/ 0 h 736422"/>
              <a:gd name="connsiteX3" fmla="*/ 969258 w 2326218"/>
              <a:gd name="connsiteY3" fmla="*/ 0 h 736422"/>
              <a:gd name="connsiteX4" fmla="*/ 1674877 w 2326218"/>
              <a:gd name="connsiteY4" fmla="*/ 0 h 736422"/>
              <a:gd name="connsiteX5" fmla="*/ 2326218 w 2326218"/>
              <a:gd name="connsiteY5" fmla="*/ 0 h 736422"/>
              <a:gd name="connsiteX6" fmla="*/ 2326218 w 2326218"/>
              <a:gd name="connsiteY6" fmla="*/ 429580 h 736422"/>
              <a:gd name="connsiteX7" fmla="*/ 2326218 w 2326218"/>
              <a:gd name="connsiteY7" fmla="*/ 429580 h 736422"/>
              <a:gd name="connsiteX8" fmla="*/ 2326218 w 2326218"/>
              <a:gd name="connsiteY8" fmla="*/ 613685 h 736422"/>
              <a:gd name="connsiteX9" fmla="*/ 2326218 w 2326218"/>
              <a:gd name="connsiteY9" fmla="*/ 736422 h 736422"/>
              <a:gd name="connsiteX10" fmla="*/ 1647738 w 2326218"/>
              <a:gd name="connsiteY10" fmla="*/ 736422 h 736422"/>
              <a:gd name="connsiteX11" fmla="*/ 969258 w 2326218"/>
              <a:gd name="connsiteY11" fmla="*/ 736422 h 736422"/>
              <a:gd name="connsiteX12" fmla="*/ 616387 w 2326218"/>
              <a:gd name="connsiteY12" fmla="*/ 919188 h 736422"/>
              <a:gd name="connsiteX13" fmla="*/ 277355 w 2326218"/>
              <a:gd name="connsiteY13" fmla="*/ 1094787 h 736422"/>
              <a:gd name="connsiteX14" fmla="*/ 387703 w 2326218"/>
              <a:gd name="connsiteY14" fmla="*/ 736422 h 736422"/>
              <a:gd name="connsiteX15" fmla="*/ 0 w 2326218"/>
              <a:gd name="connsiteY15" fmla="*/ 736422 h 736422"/>
              <a:gd name="connsiteX16" fmla="*/ 0 w 2326218"/>
              <a:gd name="connsiteY16" fmla="*/ 613685 h 736422"/>
              <a:gd name="connsiteX17" fmla="*/ 0 w 2326218"/>
              <a:gd name="connsiteY17" fmla="*/ 429580 h 736422"/>
              <a:gd name="connsiteX18" fmla="*/ 0 w 2326218"/>
              <a:gd name="connsiteY18" fmla="*/ 429580 h 736422"/>
              <a:gd name="connsiteX19" fmla="*/ 0 w 2326218"/>
              <a:gd name="connsiteY19" fmla="*/ 0 h 736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326218" h="736422" extrusionOk="0">
                <a:moveTo>
                  <a:pt x="0" y="0"/>
                </a:moveTo>
                <a:cubicBezTo>
                  <a:pt x="148434" y="-4521"/>
                  <a:pt x="292399" y="266"/>
                  <a:pt x="387703" y="0"/>
                </a:cubicBezTo>
                <a:lnTo>
                  <a:pt x="387703" y="0"/>
                </a:lnTo>
                <a:cubicBezTo>
                  <a:pt x="586802" y="5636"/>
                  <a:pt x="845987" y="-24593"/>
                  <a:pt x="969258" y="0"/>
                </a:cubicBezTo>
                <a:cubicBezTo>
                  <a:pt x="1292135" y="-4697"/>
                  <a:pt x="1427546" y="-632"/>
                  <a:pt x="1674877" y="0"/>
                </a:cubicBezTo>
                <a:cubicBezTo>
                  <a:pt x="1922208" y="632"/>
                  <a:pt x="2157986" y="-9808"/>
                  <a:pt x="2326218" y="0"/>
                </a:cubicBezTo>
                <a:cubicBezTo>
                  <a:pt x="2337698" y="116607"/>
                  <a:pt x="2331890" y="299526"/>
                  <a:pt x="2326218" y="429580"/>
                </a:cubicBezTo>
                <a:lnTo>
                  <a:pt x="2326218" y="429580"/>
                </a:lnTo>
                <a:cubicBezTo>
                  <a:pt x="2320044" y="475768"/>
                  <a:pt x="2330566" y="535588"/>
                  <a:pt x="2326218" y="613685"/>
                </a:cubicBezTo>
                <a:cubicBezTo>
                  <a:pt x="2321806" y="663203"/>
                  <a:pt x="2327637" y="680688"/>
                  <a:pt x="2326218" y="736422"/>
                </a:cubicBezTo>
                <a:cubicBezTo>
                  <a:pt x="2122233" y="707332"/>
                  <a:pt x="1870177" y="702728"/>
                  <a:pt x="1647738" y="736422"/>
                </a:cubicBezTo>
                <a:cubicBezTo>
                  <a:pt x="1425299" y="770116"/>
                  <a:pt x="1117564" y="717720"/>
                  <a:pt x="969258" y="736422"/>
                </a:cubicBezTo>
                <a:cubicBezTo>
                  <a:pt x="885926" y="774182"/>
                  <a:pt x="763402" y="836233"/>
                  <a:pt x="616387" y="919188"/>
                </a:cubicBezTo>
                <a:cubicBezTo>
                  <a:pt x="469372" y="1002143"/>
                  <a:pt x="383004" y="1056023"/>
                  <a:pt x="277355" y="1094787"/>
                </a:cubicBezTo>
                <a:cubicBezTo>
                  <a:pt x="321994" y="1001294"/>
                  <a:pt x="358653" y="839203"/>
                  <a:pt x="387703" y="736422"/>
                </a:cubicBezTo>
                <a:cubicBezTo>
                  <a:pt x="201170" y="729501"/>
                  <a:pt x="126028" y="719715"/>
                  <a:pt x="0" y="736422"/>
                </a:cubicBezTo>
                <a:cubicBezTo>
                  <a:pt x="4754" y="700792"/>
                  <a:pt x="-1273" y="663687"/>
                  <a:pt x="0" y="613685"/>
                </a:cubicBezTo>
                <a:cubicBezTo>
                  <a:pt x="-8891" y="543496"/>
                  <a:pt x="3570" y="509202"/>
                  <a:pt x="0" y="429580"/>
                </a:cubicBezTo>
                <a:lnTo>
                  <a:pt x="0" y="429580"/>
                </a:lnTo>
                <a:cubicBezTo>
                  <a:pt x="12088" y="219417"/>
                  <a:pt x="3682" y="117593"/>
                  <a:pt x="0" y="0"/>
                </a:cubicBezTo>
                <a:close/>
              </a:path>
            </a:pathLst>
          </a:custGeom>
          <a:noFill/>
          <a:ln w="38100" cap="rnd">
            <a:solidFill>
              <a:schemeClr val="tx1">
                <a:lumMod val="75000"/>
                <a:lumOff val="2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wedgeRectCallout">
                    <a:avLst>
                      <a:gd name="adj1" fmla="val -38077"/>
                      <a:gd name="adj2" fmla="val 9866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46800" rIns="180000" rtlCol="0" anchor="ctr"/>
          <a:lstStyle/>
          <a:p>
            <a:r>
              <a:rPr lang="en-GB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I’m not saying it’s good!</a:t>
            </a:r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id="{E7B514E8-6C5C-4530-BF48-D66142D164D0}"/>
              </a:ext>
            </a:extLst>
          </p:cNvPr>
          <p:cNvSpPr/>
          <p:nvPr/>
        </p:nvSpPr>
        <p:spPr>
          <a:xfrm>
            <a:off x="7229198" y="2857647"/>
            <a:ext cx="2910450" cy="839658"/>
          </a:xfrm>
          <a:custGeom>
            <a:avLst/>
            <a:gdLst>
              <a:gd name="connsiteX0" fmla="*/ 0 w 2910450"/>
              <a:gd name="connsiteY0" fmla="*/ 139946 h 839658"/>
              <a:gd name="connsiteX1" fmla="*/ 139946 w 2910450"/>
              <a:gd name="connsiteY1" fmla="*/ 0 h 839658"/>
              <a:gd name="connsiteX2" fmla="*/ 485075 w 2910450"/>
              <a:gd name="connsiteY2" fmla="*/ 0 h 839658"/>
              <a:gd name="connsiteX3" fmla="*/ 794378 w 2910450"/>
              <a:gd name="connsiteY3" fmla="*/ -227153 h 839658"/>
              <a:gd name="connsiteX4" fmla="*/ 1212688 w 2910450"/>
              <a:gd name="connsiteY4" fmla="*/ 0 h 839658"/>
              <a:gd name="connsiteX5" fmla="*/ 1700804 w 2910450"/>
              <a:gd name="connsiteY5" fmla="*/ 0 h 839658"/>
              <a:gd name="connsiteX6" fmla="*/ 2188919 w 2910450"/>
              <a:gd name="connsiteY6" fmla="*/ 0 h 839658"/>
              <a:gd name="connsiteX7" fmla="*/ 2770504 w 2910450"/>
              <a:gd name="connsiteY7" fmla="*/ 0 h 839658"/>
              <a:gd name="connsiteX8" fmla="*/ 2910450 w 2910450"/>
              <a:gd name="connsiteY8" fmla="*/ 139946 h 839658"/>
              <a:gd name="connsiteX9" fmla="*/ 2910450 w 2910450"/>
              <a:gd name="connsiteY9" fmla="*/ 139943 h 839658"/>
              <a:gd name="connsiteX10" fmla="*/ 2910450 w 2910450"/>
              <a:gd name="connsiteY10" fmla="*/ 139943 h 839658"/>
              <a:gd name="connsiteX11" fmla="*/ 2910450 w 2910450"/>
              <a:gd name="connsiteY11" fmla="*/ 349858 h 839658"/>
              <a:gd name="connsiteX12" fmla="*/ 2910450 w 2910450"/>
              <a:gd name="connsiteY12" fmla="*/ 699712 h 839658"/>
              <a:gd name="connsiteX13" fmla="*/ 2770504 w 2910450"/>
              <a:gd name="connsiteY13" fmla="*/ 839658 h 839658"/>
              <a:gd name="connsiteX14" fmla="*/ 2282388 w 2910450"/>
              <a:gd name="connsiteY14" fmla="*/ 839658 h 839658"/>
              <a:gd name="connsiteX15" fmla="*/ 1763116 w 2910450"/>
              <a:gd name="connsiteY15" fmla="*/ 839658 h 839658"/>
              <a:gd name="connsiteX16" fmla="*/ 1212688 w 2910450"/>
              <a:gd name="connsiteY16" fmla="*/ 839658 h 839658"/>
              <a:gd name="connsiteX17" fmla="*/ 870710 w 2910450"/>
              <a:gd name="connsiteY17" fmla="*/ 839658 h 839658"/>
              <a:gd name="connsiteX18" fmla="*/ 485075 w 2910450"/>
              <a:gd name="connsiteY18" fmla="*/ 839658 h 839658"/>
              <a:gd name="connsiteX19" fmla="*/ 485075 w 2910450"/>
              <a:gd name="connsiteY19" fmla="*/ 839658 h 839658"/>
              <a:gd name="connsiteX20" fmla="*/ 139946 w 2910450"/>
              <a:gd name="connsiteY20" fmla="*/ 839658 h 839658"/>
              <a:gd name="connsiteX21" fmla="*/ 0 w 2910450"/>
              <a:gd name="connsiteY21" fmla="*/ 699712 h 839658"/>
              <a:gd name="connsiteX22" fmla="*/ 0 w 2910450"/>
              <a:gd name="connsiteY22" fmla="*/ 349858 h 839658"/>
              <a:gd name="connsiteX23" fmla="*/ 0 w 2910450"/>
              <a:gd name="connsiteY23" fmla="*/ 139943 h 839658"/>
              <a:gd name="connsiteX24" fmla="*/ 0 w 2910450"/>
              <a:gd name="connsiteY24" fmla="*/ 139943 h 839658"/>
              <a:gd name="connsiteX25" fmla="*/ 0 w 2910450"/>
              <a:gd name="connsiteY25" fmla="*/ 139946 h 83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910450" h="839658" extrusionOk="0">
                <a:moveTo>
                  <a:pt x="0" y="139946"/>
                </a:moveTo>
                <a:cubicBezTo>
                  <a:pt x="-16430" y="52522"/>
                  <a:pt x="56511" y="2306"/>
                  <a:pt x="139946" y="0"/>
                </a:cubicBezTo>
                <a:cubicBezTo>
                  <a:pt x="295276" y="16402"/>
                  <a:pt x="328800" y="8361"/>
                  <a:pt x="485075" y="0"/>
                </a:cubicBezTo>
                <a:cubicBezTo>
                  <a:pt x="613588" y="-111822"/>
                  <a:pt x="679991" y="-140324"/>
                  <a:pt x="794378" y="-227153"/>
                </a:cubicBezTo>
                <a:cubicBezTo>
                  <a:pt x="932169" y="-172795"/>
                  <a:pt x="1034778" y="-92126"/>
                  <a:pt x="1212688" y="0"/>
                </a:cubicBezTo>
                <a:cubicBezTo>
                  <a:pt x="1357817" y="9882"/>
                  <a:pt x="1481570" y="13111"/>
                  <a:pt x="1700804" y="0"/>
                </a:cubicBezTo>
                <a:cubicBezTo>
                  <a:pt x="1920038" y="-13111"/>
                  <a:pt x="2028476" y="-16002"/>
                  <a:pt x="2188919" y="0"/>
                </a:cubicBezTo>
                <a:cubicBezTo>
                  <a:pt x="2349363" y="16002"/>
                  <a:pt x="2617798" y="5506"/>
                  <a:pt x="2770504" y="0"/>
                </a:cubicBezTo>
                <a:cubicBezTo>
                  <a:pt x="2863309" y="3730"/>
                  <a:pt x="2896978" y="60477"/>
                  <a:pt x="2910450" y="139946"/>
                </a:cubicBezTo>
                <a:lnTo>
                  <a:pt x="2910450" y="139943"/>
                </a:lnTo>
                <a:lnTo>
                  <a:pt x="2910450" y="139943"/>
                </a:lnTo>
                <a:cubicBezTo>
                  <a:pt x="2915372" y="206970"/>
                  <a:pt x="2900353" y="295130"/>
                  <a:pt x="2910450" y="349858"/>
                </a:cubicBezTo>
                <a:cubicBezTo>
                  <a:pt x="2915811" y="428529"/>
                  <a:pt x="2921942" y="528132"/>
                  <a:pt x="2910450" y="699712"/>
                </a:cubicBezTo>
                <a:cubicBezTo>
                  <a:pt x="2917885" y="770492"/>
                  <a:pt x="2850286" y="827937"/>
                  <a:pt x="2770504" y="839658"/>
                </a:cubicBezTo>
                <a:cubicBezTo>
                  <a:pt x="2571407" y="856308"/>
                  <a:pt x="2516507" y="859590"/>
                  <a:pt x="2282388" y="839658"/>
                </a:cubicBezTo>
                <a:cubicBezTo>
                  <a:pt x="2048269" y="819726"/>
                  <a:pt x="2005957" y="859465"/>
                  <a:pt x="1763116" y="839658"/>
                </a:cubicBezTo>
                <a:cubicBezTo>
                  <a:pt x="1520275" y="819851"/>
                  <a:pt x="1327003" y="820943"/>
                  <a:pt x="1212688" y="839658"/>
                </a:cubicBezTo>
                <a:cubicBezTo>
                  <a:pt x="1126772" y="840973"/>
                  <a:pt x="970644" y="843054"/>
                  <a:pt x="870710" y="839658"/>
                </a:cubicBezTo>
                <a:cubicBezTo>
                  <a:pt x="770776" y="836262"/>
                  <a:pt x="633226" y="846896"/>
                  <a:pt x="485075" y="839658"/>
                </a:cubicBezTo>
                <a:lnTo>
                  <a:pt x="485075" y="839658"/>
                </a:lnTo>
                <a:cubicBezTo>
                  <a:pt x="326320" y="850800"/>
                  <a:pt x="286456" y="847602"/>
                  <a:pt x="139946" y="839658"/>
                </a:cubicBezTo>
                <a:cubicBezTo>
                  <a:pt x="65507" y="845303"/>
                  <a:pt x="-3091" y="778632"/>
                  <a:pt x="0" y="699712"/>
                </a:cubicBezTo>
                <a:cubicBezTo>
                  <a:pt x="7158" y="625465"/>
                  <a:pt x="14868" y="520282"/>
                  <a:pt x="0" y="349858"/>
                </a:cubicBezTo>
                <a:cubicBezTo>
                  <a:pt x="2257" y="306279"/>
                  <a:pt x="-2127" y="230210"/>
                  <a:pt x="0" y="139943"/>
                </a:cubicBezTo>
                <a:lnTo>
                  <a:pt x="0" y="139943"/>
                </a:lnTo>
                <a:lnTo>
                  <a:pt x="0" y="139946"/>
                </a:lnTo>
                <a:close/>
              </a:path>
            </a:pathLst>
          </a:custGeom>
          <a:noFill/>
          <a:ln w="38100" cap="rnd">
            <a:solidFill>
              <a:schemeClr val="tx1">
                <a:lumMod val="75000"/>
                <a:lumOff val="2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wedgeRoundRectCallout">
                    <a:avLst>
                      <a:gd name="adj1" fmla="val -22706"/>
                      <a:gd name="adj2" fmla="val -77053"/>
                      <a:gd name="adj3" fmla="val 16667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46800" rIns="180000" rtlCol="0" anchor="ctr"/>
          <a:lstStyle/>
          <a:p>
            <a:r>
              <a:rPr lang="en-GB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After going through a lot of CVs, I found that this really helps!</a:t>
            </a:r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172AF742-1F7B-4970-8054-84B1CD7BDB66}"/>
              </a:ext>
            </a:extLst>
          </p:cNvPr>
          <p:cNvSpPr/>
          <p:nvPr/>
        </p:nvSpPr>
        <p:spPr>
          <a:xfrm>
            <a:off x="7229198" y="4083802"/>
            <a:ext cx="2910450" cy="839658"/>
          </a:xfrm>
          <a:custGeom>
            <a:avLst/>
            <a:gdLst>
              <a:gd name="connsiteX0" fmla="*/ 0 w 2910450"/>
              <a:gd name="connsiteY0" fmla="*/ 139946 h 839658"/>
              <a:gd name="connsiteX1" fmla="*/ 139946 w 2910450"/>
              <a:gd name="connsiteY1" fmla="*/ 0 h 839658"/>
              <a:gd name="connsiteX2" fmla="*/ 690375 w 2910450"/>
              <a:gd name="connsiteY2" fmla="*/ 0 h 839658"/>
              <a:gd name="connsiteX3" fmla="*/ 1194069 w 2910450"/>
              <a:gd name="connsiteY3" fmla="*/ 0 h 839658"/>
              <a:gd name="connsiteX4" fmla="*/ 1697763 w 2910450"/>
              <a:gd name="connsiteY4" fmla="*/ 0 h 839658"/>
              <a:gd name="connsiteX5" fmla="*/ 2026488 w 2910450"/>
              <a:gd name="connsiteY5" fmla="*/ -219058 h 839658"/>
              <a:gd name="connsiteX6" fmla="*/ 2425375 w 2910450"/>
              <a:gd name="connsiteY6" fmla="*/ 0 h 839658"/>
              <a:gd name="connsiteX7" fmla="*/ 2770504 w 2910450"/>
              <a:gd name="connsiteY7" fmla="*/ 0 h 839658"/>
              <a:gd name="connsiteX8" fmla="*/ 2910450 w 2910450"/>
              <a:gd name="connsiteY8" fmla="*/ 139946 h 839658"/>
              <a:gd name="connsiteX9" fmla="*/ 2910450 w 2910450"/>
              <a:gd name="connsiteY9" fmla="*/ 139943 h 839658"/>
              <a:gd name="connsiteX10" fmla="*/ 2910450 w 2910450"/>
              <a:gd name="connsiteY10" fmla="*/ 139943 h 839658"/>
              <a:gd name="connsiteX11" fmla="*/ 2910450 w 2910450"/>
              <a:gd name="connsiteY11" fmla="*/ 349858 h 839658"/>
              <a:gd name="connsiteX12" fmla="*/ 2910450 w 2910450"/>
              <a:gd name="connsiteY12" fmla="*/ 699712 h 839658"/>
              <a:gd name="connsiteX13" fmla="*/ 2770504 w 2910450"/>
              <a:gd name="connsiteY13" fmla="*/ 839658 h 839658"/>
              <a:gd name="connsiteX14" fmla="*/ 2425375 w 2910450"/>
              <a:gd name="connsiteY14" fmla="*/ 839658 h 839658"/>
              <a:gd name="connsiteX15" fmla="*/ 2061569 w 2910450"/>
              <a:gd name="connsiteY15" fmla="*/ 839658 h 839658"/>
              <a:gd name="connsiteX16" fmla="*/ 1697763 w 2910450"/>
              <a:gd name="connsiteY16" fmla="*/ 839658 h 839658"/>
              <a:gd name="connsiteX17" fmla="*/ 1697763 w 2910450"/>
              <a:gd name="connsiteY17" fmla="*/ 839658 h 839658"/>
              <a:gd name="connsiteX18" fmla="*/ 1225225 w 2910450"/>
              <a:gd name="connsiteY18" fmla="*/ 839658 h 839658"/>
              <a:gd name="connsiteX19" fmla="*/ 674797 w 2910450"/>
              <a:gd name="connsiteY19" fmla="*/ 839658 h 839658"/>
              <a:gd name="connsiteX20" fmla="*/ 139946 w 2910450"/>
              <a:gd name="connsiteY20" fmla="*/ 839658 h 839658"/>
              <a:gd name="connsiteX21" fmla="*/ 0 w 2910450"/>
              <a:gd name="connsiteY21" fmla="*/ 699712 h 839658"/>
              <a:gd name="connsiteX22" fmla="*/ 0 w 2910450"/>
              <a:gd name="connsiteY22" fmla="*/ 349858 h 839658"/>
              <a:gd name="connsiteX23" fmla="*/ 0 w 2910450"/>
              <a:gd name="connsiteY23" fmla="*/ 139943 h 839658"/>
              <a:gd name="connsiteX24" fmla="*/ 0 w 2910450"/>
              <a:gd name="connsiteY24" fmla="*/ 139943 h 839658"/>
              <a:gd name="connsiteX25" fmla="*/ 0 w 2910450"/>
              <a:gd name="connsiteY25" fmla="*/ 139946 h 83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910450" h="839658" extrusionOk="0">
                <a:moveTo>
                  <a:pt x="0" y="139946"/>
                </a:moveTo>
                <a:cubicBezTo>
                  <a:pt x="-16430" y="52522"/>
                  <a:pt x="56511" y="2306"/>
                  <a:pt x="139946" y="0"/>
                </a:cubicBezTo>
                <a:cubicBezTo>
                  <a:pt x="379795" y="-18699"/>
                  <a:pt x="527749" y="-14449"/>
                  <a:pt x="690375" y="0"/>
                </a:cubicBezTo>
                <a:cubicBezTo>
                  <a:pt x="853001" y="14449"/>
                  <a:pt x="1083356" y="-6303"/>
                  <a:pt x="1194069" y="0"/>
                </a:cubicBezTo>
                <a:cubicBezTo>
                  <a:pt x="1304782" y="6303"/>
                  <a:pt x="1558085" y="-21426"/>
                  <a:pt x="1697763" y="0"/>
                </a:cubicBezTo>
                <a:cubicBezTo>
                  <a:pt x="1861826" y="-103257"/>
                  <a:pt x="1896673" y="-146436"/>
                  <a:pt x="2026488" y="-219058"/>
                </a:cubicBezTo>
                <a:cubicBezTo>
                  <a:pt x="2181694" y="-118333"/>
                  <a:pt x="2329578" y="-73276"/>
                  <a:pt x="2425375" y="0"/>
                </a:cubicBezTo>
                <a:cubicBezTo>
                  <a:pt x="2550106" y="79"/>
                  <a:pt x="2671998" y="12159"/>
                  <a:pt x="2770504" y="0"/>
                </a:cubicBezTo>
                <a:cubicBezTo>
                  <a:pt x="2863309" y="3730"/>
                  <a:pt x="2896978" y="60477"/>
                  <a:pt x="2910450" y="139946"/>
                </a:cubicBezTo>
                <a:lnTo>
                  <a:pt x="2910450" y="139943"/>
                </a:lnTo>
                <a:lnTo>
                  <a:pt x="2910450" y="139943"/>
                </a:lnTo>
                <a:cubicBezTo>
                  <a:pt x="2915372" y="206970"/>
                  <a:pt x="2900353" y="295130"/>
                  <a:pt x="2910450" y="349858"/>
                </a:cubicBezTo>
                <a:cubicBezTo>
                  <a:pt x="2915811" y="428529"/>
                  <a:pt x="2921942" y="528132"/>
                  <a:pt x="2910450" y="699712"/>
                </a:cubicBezTo>
                <a:cubicBezTo>
                  <a:pt x="2917885" y="770492"/>
                  <a:pt x="2850286" y="827937"/>
                  <a:pt x="2770504" y="839658"/>
                </a:cubicBezTo>
                <a:cubicBezTo>
                  <a:pt x="2610016" y="830777"/>
                  <a:pt x="2567561" y="851082"/>
                  <a:pt x="2425375" y="839658"/>
                </a:cubicBezTo>
                <a:cubicBezTo>
                  <a:pt x="2261956" y="840032"/>
                  <a:pt x="2203981" y="830553"/>
                  <a:pt x="2061569" y="839658"/>
                </a:cubicBezTo>
                <a:cubicBezTo>
                  <a:pt x="1919157" y="848763"/>
                  <a:pt x="1810382" y="857059"/>
                  <a:pt x="1697763" y="839658"/>
                </a:cubicBezTo>
                <a:lnTo>
                  <a:pt x="1697763" y="839658"/>
                </a:lnTo>
                <a:cubicBezTo>
                  <a:pt x="1468920" y="857481"/>
                  <a:pt x="1449403" y="857848"/>
                  <a:pt x="1225225" y="839658"/>
                </a:cubicBezTo>
                <a:cubicBezTo>
                  <a:pt x="1001047" y="821468"/>
                  <a:pt x="927961" y="847938"/>
                  <a:pt x="674797" y="839658"/>
                </a:cubicBezTo>
                <a:cubicBezTo>
                  <a:pt x="421633" y="831378"/>
                  <a:pt x="378348" y="851144"/>
                  <a:pt x="139946" y="839658"/>
                </a:cubicBezTo>
                <a:cubicBezTo>
                  <a:pt x="65507" y="845303"/>
                  <a:pt x="-3091" y="778632"/>
                  <a:pt x="0" y="699712"/>
                </a:cubicBezTo>
                <a:cubicBezTo>
                  <a:pt x="7158" y="625465"/>
                  <a:pt x="14868" y="520282"/>
                  <a:pt x="0" y="349858"/>
                </a:cubicBezTo>
                <a:cubicBezTo>
                  <a:pt x="2257" y="306279"/>
                  <a:pt x="-2127" y="230210"/>
                  <a:pt x="0" y="139943"/>
                </a:cubicBezTo>
                <a:lnTo>
                  <a:pt x="0" y="139943"/>
                </a:lnTo>
                <a:lnTo>
                  <a:pt x="0" y="139946"/>
                </a:lnTo>
                <a:close/>
              </a:path>
            </a:pathLst>
          </a:custGeom>
          <a:noFill/>
          <a:ln w="38100" cap="rnd">
            <a:solidFill>
              <a:schemeClr val="tx1">
                <a:lumMod val="75000"/>
                <a:lumOff val="2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wedgeRoundRectCallout">
                    <a:avLst>
                      <a:gd name="adj1" fmla="val 19628"/>
                      <a:gd name="adj2" fmla="val -76089"/>
                      <a:gd name="adj3" fmla="val 16667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46800" rIns="180000" rtlCol="0" anchor="ctr"/>
          <a:lstStyle/>
          <a:p>
            <a:r>
              <a:rPr lang="en-GB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Experiment </a:t>
            </a:r>
            <a:r>
              <a:rPr lang="en-GB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 find out what works for you. Everyone has </a:t>
            </a:r>
            <a:r>
              <a:rPr lang="en-GB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unique</a:t>
            </a:r>
            <a:r>
              <a:rPr lang="en-GB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experience.</a:t>
            </a:r>
          </a:p>
        </p:txBody>
      </p:sp>
    </p:spTree>
    <p:extLst>
      <p:ext uri="{BB962C8B-B14F-4D97-AF65-F5344CB8AC3E}">
        <p14:creationId xmlns:p14="http://schemas.microsoft.com/office/powerpoint/2010/main" val="215138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FDA0B-6989-4160-B00A-509F20D91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514" y="664979"/>
            <a:ext cx="7200000" cy="877737"/>
          </a:xfrm>
        </p:spPr>
        <p:txBody>
          <a:bodyPr anchor="ctr">
            <a:normAutofit/>
          </a:bodyPr>
          <a:lstStyle/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a breath…</a:t>
            </a:r>
          </a:p>
        </p:txBody>
      </p:sp>
      <p:sp>
        <p:nvSpPr>
          <p:cNvPr id="14" name="Background Slice 2">
            <a:extLst>
              <a:ext uri="{FF2B5EF4-FFF2-40B4-BE49-F238E27FC236}">
                <a16:creationId xmlns:a16="http://schemas.microsoft.com/office/drawing/2014/main" id="{86731FF7-5C5D-4BA2-AE22-788C0615BBFC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5" name="Background Slice 2">
            <a:extLst>
              <a:ext uri="{FF2B5EF4-FFF2-40B4-BE49-F238E27FC236}">
                <a16:creationId xmlns:a16="http://schemas.microsoft.com/office/drawing/2014/main" id="{0DD98B79-C43F-4E2B-809A-676A1B7F3A35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927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fade/>
      </p:transition>
    </mc:Choice>
    <mc:Fallback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ackground Slice 2">
            <a:extLst>
              <a:ext uri="{FF2B5EF4-FFF2-40B4-BE49-F238E27FC236}">
                <a16:creationId xmlns:a16="http://schemas.microsoft.com/office/drawing/2014/main" id="{3795F8BF-B2D5-4917-9642-BC9B9087DB38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8" name="Background Slice 2">
            <a:extLst>
              <a:ext uri="{FF2B5EF4-FFF2-40B4-BE49-F238E27FC236}">
                <a16:creationId xmlns:a16="http://schemas.microsoft.com/office/drawing/2014/main" id="{61BBD89F-794C-4938-94B7-7A037D57CF0A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054C12D-D350-419C-9780-673F40DB92ED}"/>
              </a:ext>
            </a:extLst>
          </p:cNvPr>
          <p:cNvSpPr txBox="1">
            <a:spLocks/>
          </p:cNvSpPr>
          <p:nvPr/>
        </p:nvSpPr>
        <p:spPr>
          <a:xfrm>
            <a:off x="734514" y="2192527"/>
            <a:ext cx="7860630" cy="6457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 can find this presentation at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1D49334-A9F5-4238-B029-1E86B5797ADD}"/>
              </a:ext>
            </a:extLst>
          </p:cNvPr>
          <p:cNvSpPr txBox="1">
            <a:spLocks/>
          </p:cNvSpPr>
          <p:nvPr/>
        </p:nvSpPr>
        <p:spPr>
          <a:xfrm>
            <a:off x="734514" y="2658289"/>
            <a:ext cx="7860630" cy="6457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spc="100" dirty="0">
                <a:solidFill>
                  <a:schemeClr val="tx1">
                    <a:lumMod val="85000"/>
                    <a:lumOff val="15000"/>
                  </a:schemeClr>
                </a:solidFill>
                <a:hlinkClick r:id="rId3"/>
              </a:rPr>
              <a:t>fydar.github.io/careers-2022.pptx</a:t>
            </a:r>
            <a:endParaRPr lang="en-GB" sz="4000" b="1" spc="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4E3C07B-4DB6-4D56-BC0E-339E1C3ADBAF}"/>
              </a:ext>
            </a:extLst>
          </p:cNvPr>
          <p:cNvSpPr txBox="1">
            <a:spLocks/>
          </p:cNvSpPr>
          <p:nvPr/>
        </p:nvSpPr>
        <p:spPr>
          <a:xfrm>
            <a:off x="734514" y="664979"/>
            <a:ext cx="7200000" cy="877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Questions?</a:t>
            </a:r>
          </a:p>
        </p:txBody>
      </p:sp>
      <p:sp>
        <p:nvSpPr>
          <p:cNvPr id="27" name="Rectangle: Top Corners Rounded 26">
            <a:extLst>
              <a:ext uri="{FF2B5EF4-FFF2-40B4-BE49-F238E27FC236}">
                <a16:creationId xmlns:a16="http://schemas.microsoft.com/office/drawing/2014/main" id="{C70F524F-1340-4130-A7DF-71A41391E67D}"/>
              </a:ext>
            </a:extLst>
          </p:cNvPr>
          <p:cNvSpPr/>
          <p:nvPr/>
        </p:nvSpPr>
        <p:spPr>
          <a:xfrm>
            <a:off x="2374659" y="5897148"/>
            <a:ext cx="4471522" cy="236844"/>
          </a:xfrm>
          <a:prstGeom prst="round2SameRect">
            <a:avLst>
              <a:gd name="adj1" fmla="val 0"/>
              <a:gd name="adj2" fmla="val 50000"/>
            </a:avLst>
          </a:prstGeom>
          <a:gradFill flip="none" rotWithShape="1">
            <a:gsLst>
              <a:gs pos="0">
                <a:srgbClr val="CD8B33"/>
              </a:gs>
              <a:gs pos="100000">
                <a:srgbClr val="CE6232"/>
              </a:gs>
            </a:gsLst>
            <a:lin ang="0" scaled="1"/>
            <a:tileRect/>
          </a:gra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>
              <a:solidFill>
                <a:srgbClr val="242C38"/>
              </a:solidFill>
            </a:endParaRPr>
          </a:p>
        </p:txBody>
      </p: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F02E5475-F29C-409D-ACEA-4EB857DD0403}"/>
              </a:ext>
            </a:extLst>
          </p:cNvPr>
          <p:cNvSpPr/>
          <p:nvPr/>
        </p:nvSpPr>
        <p:spPr>
          <a:xfrm>
            <a:off x="2374659" y="4755048"/>
            <a:ext cx="4471522" cy="1253783"/>
          </a:xfrm>
          <a:prstGeom prst="round2SameRect">
            <a:avLst>
              <a:gd name="adj1" fmla="val 13248"/>
              <a:gd name="adj2" fmla="val 0"/>
            </a:avLst>
          </a:prstGeom>
          <a:solidFill>
            <a:srgbClr val="F6F8FA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>
              <a:solidFill>
                <a:srgbClr val="242C38"/>
              </a:solidFill>
            </a:endParaRP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40DEA981-E7FB-4AF6-A343-0C9376D69C0F}"/>
              </a:ext>
            </a:extLst>
          </p:cNvPr>
          <p:cNvSpPr txBox="1">
            <a:spLocks/>
          </p:cNvSpPr>
          <p:nvPr/>
        </p:nvSpPr>
        <p:spPr>
          <a:xfrm>
            <a:off x="2822288" y="4837930"/>
            <a:ext cx="3848460" cy="45995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>
                <a:solidFill>
                  <a:srgbClr val="242C3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Anthony</a:t>
            </a:r>
            <a:r>
              <a:rPr lang="en-GB" spc="50" dirty="0">
                <a:solidFill>
                  <a:srgbClr val="242C3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i="1" spc="50" dirty="0">
                <a:solidFill>
                  <a:srgbClr val="242C3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“Fydar” </a:t>
            </a:r>
            <a:r>
              <a:rPr lang="en-GB" spc="50" dirty="0">
                <a:solidFill>
                  <a:srgbClr val="242C3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Marmont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BA768F9D-74C1-4D33-BD3D-03739DDAF033}"/>
              </a:ext>
            </a:extLst>
          </p:cNvPr>
          <p:cNvSpPr txBox="1">
            <a:spLocks/>
          </p:cNvSpPr>
          <p:nvPr/>
        </p:nvSpPr>
        <p:spPr>
          <a:xfrm>
            <a:off x="2822288" y="5243138"/>
            <a:ext cx="2336395" cy="23684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200" spc="100" dirty="0">
                <a:solidFill>
                  <a:srgbClr val="242C3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(they/them)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671BE0A-FB01-4A89-A747-8B05472518B0}"/>
              </a:ext>
            </a:extLst>
          </p:cNvPr>
          <p:cNvSpPr txBox="1">
            <a:spLocks/>
          </p:cNvSpPr>
          <p:nvPr/>
        </p:nvSpPr>
        <p:spPr>
          <a:xfrm>
            <a:off x="3280314" y="5543518"/>
            <a:ext cx="1306660" cy="398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spc="100" dirty="0">
                <a:solidFill>
                  <a:srgbClr val="242C38"/>
                </a:solidFill>
                <a:latin typeface="Lao UI" panose="020B0502040204020203" pitchFamily="34" charset="0"/>
                <a:cs typeface="Lao UI" panose="020B0502040204020203" pitchFamily="34" charset="0"/>
              </a:rPr>
              <a:t>@Fydarus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C1421375-DF23-4E43-A83E-64D176CDEA8E}"/>
              </a:ext>
            </a:extLst>
          </p:cNvPr>
          <p:cNvSpPr txBox="1">
            <a:spLocks/>
          </p:cNvSpPr>
          <p:nvPr/>
        </p:nvSpPr>
        <p:spPr>
          <a:xfrm>
            <a:off x="5202660" y="5543518"/>
            <a:ext cx="1681081" cy="398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spc="100" dirty="0">
                <a:solidFill>
                  <a:srgbClr val="242C38"/>
                </a:solidFill>
                <a:latin typeface="Lao UI" panose="020B0502040204020203" pitchFamily="34" charset="0"/>
                <a:cs typeface="Lao UI" panose="020B0502040204020203" pitchFamily="34" charset="0"/>
              </a:rPr>
              <a:t>Fydar</a:t>
            </a:r>
          </a:p>
        </p:txBody>
      </p:sp>
      <p:pic>
        <p:nvPicPr>
          <p:cNvPr id="33" name="Picture 8" descr="Circle, twitter icon - Free download on Iconfinder">
            <a:extLst>
              <a:ext uri="{FF2B5EF4-FFF2-40B4-BE49-F238E27FC236}">
                <a16:creationId xmlns:a16="http://schemas.microsoft.com/office/drawing/2014/main" id="{187772B8-AFB7-4F0A-A84D-3257F98D0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1684" y="5543518"/>
            <a:ext cx="398630" cy="39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31290E31-4FEC-4E6C-AD18-30BDB0B1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056" y="5543518"/>
            <a:ext cx="398630" cy="39863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4D3A628-2D9F-47F7-95D8-4891C9D479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67" r="18967"/>
          <a:stretch/>
        </p:blipFill>
        <p:spPr>
          <a:xfrm>
            <a:off x="921525" y="4542880"/>
            <a:ext cx="1803280" cy="1803280"/>
          </a:xfrm>
          <a:prstGeom prst="roundRect">
            <a:avLst>
              <a:gd name="adj" fmla="val 15305"/>
            </a:avLst>
          </a:prstGeom>
          <a:ln w="19050">
            <a:noFill/>
          </a:ln>
        </p:spPr>
      </p:pic>
    </p:spTree>
    <p:extLst>
      <p:ext uri="{BB962C8B-B14F-4D97-AF65-F5344CB8AC3E}">
        <p14:creationId xmlns:p14="http://schemas.microsoft.com/office/powerpoint/2010/main" val="8205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D42A3D-3E47-4DFC-A1DA-962AA254FC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63424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D42A3D-3E47-4DFC-A1DA-962AA254FC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This is the end of the presentation…</a:t>
            </a:r>
          </a:p>
        </p:txBody>
      </p:sp>
    </p:spTree>
    <p:extLst>
      <p:ext uri="{BB962C8B-B14F-4D97-AF65-F5344CB8AC3E}">
        <p14:creationId xmlns:p14="http://schemas.microsoft.com/office/powerpoint/2010/main" val="414036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D42A3D-3E47-4DFC-A1DA-962AA254FC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You can go away now.</a:t>
            </a:r>
          </a:p>
        </p:txBody>
      </p:sp>
    </p:spTree>
    <p:extLst>
      <p:ext uri="{BB962C8B-B14F-4D97-AF65-F5344CB8AC3E}">
        <p14:creationId xmlns:p14="http://schemas.microsoft.com/office/powerpoint/2010/main" val="254910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63355E2-0A92-45FD-B259-9FDF3CA2C1E0}"/>
              </a:ext>
            </a:extLst>
          </p:cNvPr>
          <p:cNvSpPr/>
          <p:nvPr/>
        </p:nvSpPr>
        <p:spPr>
          <a:xfrm>
            <a:off x="2460431" y="794972"/>
            <a:ext cx="3600000" cy="72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Background Slice 2">
            <a:extLst>
              <a:ext uri="{FF2B5EF4-FFF2-40B4-BE49-F238E27FC236}">
                <a16:creationId xmlns:a16="http://schemas.microsoft.com/office/drawing/2014/main" id="{1A2F5E53-B9BC-4CBC-B93D-3152E0C43788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5" name="Background Slice 2">
            <a:extLst>
              <a:ext uri="{FF2B5EF4-FFF2-40B4-BE49-F238E27FC236}">
                <a16:creationId xmlns:a16="http://schemas.microsoft.com/office/drawing/2014/main" id="{1AD8956A-9B70-4DD2-B341-3E99C879D4D1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9" name="Picture 4" descr="https://upload.wikimedia.org/wikipedia/en/thumb/0/02/Devolver_Digital.svg/1200px-Devolver_Digital.svg.png">
            <a:extLst>
              <a:ext uri="{FF2B5EF4-FFF2-40B4-BE49-F238E27FC236}">
                <a16:creationId xmlns:a16="http://schemas.microsoft.com/office/drawing/2014/main" id="{A3743F96-AF75-46AF-8119-0A9FD4739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189" y="1606685"/>
            <a:ext cx="1410726" cy="63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7E5419-2DBD-4027-85B1-8237242FC54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552" y="1226730"/>
            <a:ext cx="930896" cy="1113952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2D58D39D-09B7-4D9A-8596-6883355AE878}"/>
              </a:ext>
            </a:extLst>
          </p:cNvPr>
          <p:cNvSpPr txBox="1">
            <a:spLocks/>
          </p:cNvSpPr>
          <p:nvPr/>
        </p:nvSpPr>
        <p:spPr>
          <a:xfrm>
            <a:off x="964125" y="2726962"/>
            <a:ext cx="2998411" cy="83864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Devolver Digital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months (part-time)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3-5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person team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711AE9FD-0DF6-43B3-A4FD-01494977D43F}"/>
              </a:ext>
            </a:extLst>
          </p:cNvPr>
          <p:cNvSpPr txBox="1">
            <a:spLocks/>
          </p:cNvSpPr>
          <p:nvPr/>
        </p:nvSpPr>
        <p:spPr>
          <a:xfrm>
            <a:off x="4597512" y="2726963"/>
            <a:ext cx="2998411" cy="83864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TT Odyssey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years, </a:t>
            </a: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months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person studio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8ECE98FD-A8B4-48AD-8CD7-376AD93EC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7512" y="4010238"/>
            <a:ext cx="2998410" cy="168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94E8AE2B-9D41-428C-9104-D77231B68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227" y="4010238"/>
            <a:ext cx="2998410" cy="168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21A7E82-B3C2-42C7-8C9F-2D8DD09CD20D}"/>
              </a:ext>
            </a:extLst>
          </p:cNvPr>
          <p:cNvSpPr/>
          <p:nvPr/>
        </p:nvSpPr>
        <p:spPr>
          <a:xfrm>
            <a:off x="2333821" y="695941"/>
            <a:ext cx="253222" cy="25322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230DCBF-695D-40A3-BB06-07E339A2092B}"/>
              </a:ext>
            </a:extLst>
          </p:cNvPr>
          <p:cNvSpPr/>
          <p:nvPr/>
        </p:nvSpPr>
        <p:spPr>
          <a:xfrm>
            <a:off x="5967525" y="695941"/>
            <a:ext cx="253222" cy="2532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42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D42A3D-3E47-4DFC-A1DA-962AA254FC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Ah, you’re still here?</a:t>
            </a:r>
          </a:p>
        </p:txBody>
      </p:sp>
    </p:spTree>
    <p:extLst>
      <p:ext uri="{BB962C8B-B14F-4D97-AF65-F5344CB8AC3E}">
        <p14:creationId xmlns:p14="http://schemas.microsoft.com/office/powerpoint/2010/main" val="169416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D42A3D-3E47-4DFC-A1DA-962AA254FC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Waiting of the post-credits?</a:t>
            </a:r>
          </a:p>
        </p:txBody>
      </p:sp>
    </p:spTree>
    <p:extLst>
      <p:ext uri="{BB962C8B-B14F-4D97-AF65-F5344CB8AC3E}">
        <p14:creationId xmlns:p14="http://schemas.microsoft.com/office/powerpoint/2010/main" val="199988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D42A3D-3E47-4DFC-A1DA-962AA254FC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Sorry, there’s no post-credits here.</a:t>
            </a:r>
          </a:p>
        </p:txBody>
      </p:sp>
    </p:spTree>
    <p:extLst>
      <p:ext uri="{BB962C8B-B14F-4D97-AF65-F5344CB8AC3E}">
        <p14:creationId xmlns:p14="http://schemas.microsoft.com/office/powerpoint/2010/main" val="1335715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63355E2-0A92-45FD-B259-9FDF3CA2C1E0}"/>
              </a:ext>
            </a:extLst>
          </p:cNvPr>
          <p:cNvSpPr/>
          <p:nvPr/>
        </p:nvSpPr>
        <p:spPr>
          <a:xfrm>
            <a:off x="2460431" y="794972"/>
            <a:ext cx="3600000" cy="72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Background Slice 2">
            <a:extLst>
              <a:ext uri="{FF2B5EF4-FFF2-40B4-BE49-F238E27FC236}">
                <a16:creationId xmlns:a16="http://schemas.microsoft.com/office/drawing/2014/main" id="{1A2F5E53-B9BC-4CBC-B93D-3152E0C43788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5" name="Background Slice 2">
            <a:extLst>
              <a:ext uri="{FF2B5EF4-FFF2-40B4-BE49-F238E27FC236}">
                <a16:creationId xmlns:a16="http://schemas.microsoft.com/office/drawing/2014/main" id="{1AD8956A-9B70-4DD2-B341-3E99C879D4D1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9" name="Picture 4" descr="https://upload.wikimedia.org/wikipedia/en/thumb/0/02/Devolver_Digital.svg/1200px-Devolver_Digital.svg.png">
            <a:extLst>
              <a:ext uri="{FF2B5EF4-FFF2-40B4-BE49-F238E27FC236}">
                <a16:creationId xmlns:a16="http://schemas.microsoft.com/office/drawing/2014/main" id="{A3743F96-AF75-46AF-8119-0A9FD4739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189" y="1606685"/>
            <a:ext cx="1410726" cy="63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7E5419-2DBD-4027-85B1-8237242FC54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552" y="1226730"/>
            <a:ext cx="930896" cy="111395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F6C268D-1045-4D86-A29A-7F776FC2C8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38" b="20011"/>
          <a:stretch/>
        </p:blipFill>
        <p:spPr bwMode="auto">
          <a:xfrm>
            <a:off x="9025084" y="1470498"/>
            <a:ext cx="1357282" cy="950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2D58D39D-09B7-4D9A-8596-6883355AE878}"/>
              </a:ext>
            </a:extLst>
          </p:cNvPr>
          <p:cNvSpPr txBox="1">
            <a:spLocks/>
          </p:cNvSpPr>
          <p:nvPr/>
        </p:nvSpPr>
        <p:spPr>
          <a:xfrm>
            <a:off x="964125" y="2726962"/>
            <a:ext cx="2998411" cy="83864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Devolver Digital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months (part-time)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3-5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person team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711AE9FD-0DF6-43B3-A4FD-01494977D43F}"/>
              </a:ext>
            </a:extLst>
          </p:cNvPr>
          <p:cNvSpPr txBox="1">
            <a:spLocks/>
          </p:cNvSpPr>
          <p:nvPr/>
        </p:nvSpPr>
        <p:spPr>
          <a:xfrm>
            <a:off x="4597512" y="2726963"/>
            <a:ext cx="2998411" cy="83864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TT Odyssey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years, </a:t>
            </a: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months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person studio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169ACD97-8D75-4716-91A1-2BD85D5F93B3}"/>
              </a:ext>
            </a:extLst>
          </p:cNvPr>
          <p:cNvSpPr txBox="1">
            <a:spLocks/>
          </p:cNvSpPr>
          <p:nvPr/>
        </p:nvSpPr>
        <p:spPr>
          <a:xfrm>
            <a:off x="8230897" y="2726963"/>
            <a:ext cx="2998411" cy="83864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GB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Cloud Imperium Games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year, </a:t>
            </a: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months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700</a:t>
            </a:r>
            <a:r>
              <a:rPr lang="en-GB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person studio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8ECE98FD-A8B4-48AD-8CD7-376AD93EC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7512" y="4010238"/>
            <a:ext cx="2998410" cy="168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A4F087C3-E1DF-4AC6-A324-DCD160EE3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3797" y="4010238"/>
            <a:ext cx="2997523" cy="1686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94E8AE2B-9D41-428C-9104-D77231B68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227" y="4010238"/>
            <a:ext cx="2998410" cy="168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EC56634B-04DF-4545-8DC2-D5E2297CB034}"/>
              </a:ext>
            </a:extLst>
          </p:cNvPr>
          <p:cNvSpPr/>
          <p:nvPr/>
        </p:nvSpPr>
        <p:spPr>
          <a:xfrm>
            <a:off x="6118030" y="786552"/>
            <a:ext cx="3600000" cy="72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21A7E82-B3C2-42C7-8C9F-2D8DD09CD20D}"/>
              </a:ext>
            </a:extLst>
          </p:cNvPr>
          <p:cNvSpPr/>
          <p:nvPr/>
        </p:nvSpPr>
        <p:spPr>
          <a:xfrm>
            <a:off x="2333821" y="695941"/>
            <a:ext cx="253222" cy="25322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230DCBF-695D-40A3-BB06-07E339A2092B}"/>
              </a:ext>
            </a:extLst>
          </p:cNvPr>
          <p:cNvSpPr/>
          <p:nvPr/>
        </p:nvSpPr>
        <p:spPr>
          <a:xfrm>
            <a:off x="5967525" y="695941"/>
            <a:ext cx="253222" cy="25322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758C1DC-F034-4468-89D1-8DE14DAC149F}"/>
              </a:ext>
            </a:extLst>
          </p:cNvPr>
          <p:cNvSpPr/>
          <p:nvPr/>
        </p:nvSpPr>
        <p:spPr>
          <a:xfrm>
            <a:off x="9577114" y="695941"/>
            <a:ext cx="253222" cy="2532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516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0BFD3FDE-8F62-4A8C-9E82-ED0E3D483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303" y="178257"/>
            <a:ext cx="3653176" cy="6499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39A64588-0584-4170-B94F-8808B2CFF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1521" y="178256"/>
            <a:ext cx="3653176" cy="6499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>
            <a:extLst>
              <a:ext uri="{FF2B5EF4-FFF2-40B4-BE49-F238E27FC236}">
                <a16:creationId xmlns:a16="http://schemas.microsoft.com/office/drawing/2014/main" id="{FDFD3501-AC60-48A7-9313-4AD085F35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6985" y="178260"/>
            <a:ext cx="3639634" cy="6499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Background Slice 2">
            <a:extLst>
              <a:ext uri="{FF2B5EF4-FFF2-40B4-BE49-F238E27FC236}">
                <a16:creationId xmlns:a16="http://schemas.microsoft.com/office/drawing/2014/main" id="{AB2AE334-278E-4A17-AB82-4C0EFB5F5513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4" name="Background Slice 2">
            <a:extLst>
              <a:ext uri="{FF2B5EF4-FFF2-40B4-BE49-F238E27FC236}">
                <a16:creationId xmlns:a16="http://schemas.microsoft.com/office/drawing/2014/main" id="{C10304AB-4555-4F2E-A5B8-B4C25D86DAB7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17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ckground Slice 2">
            <a:extLst>
              <a:ext uri="{FF2B5EF4-FFF2-40B4-BE49-F238E27FC236}">
                <a16:creationId xmlns:a16="http://schemas.microsoft.com/office/drawing/2014/main" id="{CE3296E1-E7EE-48C6-8519-C4D7524D1B46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6" name="Background Slice 2">
            <a:extLst>
              <a:ext uri="{FF2B5EF4-FFF2-40B4-BE49-F238E27FC236}">
                <a16:creationId xmlns:a16="http://schemas.microsoft.com/office/drawing/2014/main" id="{F2BD99AB-1715-43B8-9DB9-0AF78899E792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2A5B1D-8163-4826-B578-9A2D7C41BB9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9"/>
          <a:stretch/>
        </p:blipFill>
        <p:spPr>
          <a:xfrm rot="5400000">
            <a:off x="6205516" y="678265"/>
            <a:ext cx="5482310" cy="5499874"/>
          </a:xfrm>
          <a:prstGeom prst="rect">
            <a:avLst/>
          </a:prstGeom>
          <a:ln w="12700"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9FEEE4-4E4F-48CE-9A1C-C26D88507EE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9"/>
          <a:stretch/>
        </p:blipFill>
        <p:spPr>
          <a:xfrm rot="5400000">
            <a:off x="504173" y="678262"/>
            <a:ext cx="5482314" cy="5499876"/>
          </a:xfrm>
          <a:prstGeom prst="rect">
            <a:avLst/>
          </a:prstGeom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35986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59607" y="1059810"/>
            <a:ext cx="6371408" cy="4778556"/>
          </a:xfrm>
          <a:prstGeom prst="rect">
            <a:avLst/>
          </a:prstGeom>
          <a:ln w="12700">
            <a:noFill/>
          </a:ln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FEBE1CD0-E5F9-4FBD-9531-4BCEACCE1AD7}"/>
              </a:ext>
            </a:extLst>
          </p:cNvPr>
          <p:cNvGrpSpPr/>
          <p:nvPr/>
        </p:nvGrpSpPr>
        <p:grpSpPr>
          <a:xfrm>
            <a:off x="767382" y="239546"/>
            <a:ext cx="5640549" cy="3637379"/>
            <a:chOff x="422830" y="266050"/>
            <a:chExt cx="5054568" cy="3259502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625336" y="673487"/>
              <a:ext cx="3259500" cy="2444625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5393" y="673487"/>
              <a:ext cx="3259502" cy="2444627"/>
            </a:xfrm>
            <a:prstGeom prst="rect">
              <a:avLst/>
            </a:prstGeom>
            <a:ln w="12700">
              <a:noFill/>
            </a:ln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BAC7637-CBA4-405F-85D1-353BE41C044D}"/>
              </a:ext>
            </a:extLst>
          </p:cNvPr>
          <p:cNvGrpSpPr/>
          <p:nvPr/>
        </p:nvGrpSpPr>
        <p:grpSpPr>
          <a:xfrm>
            <a:off x="767383" y="4015408"/>
            <a:ext cx="5640548" cy="2645932"/>
            <a:chOff x="422831" y="3668161"/>
            <a:chExt cx="6296054" cy="2953424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4160569" y="4033636"/>
              <a:ext cx="2923789" cy="2192842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831" y="3668161"/>
              <a:ext cx="3937897" cy="2953424"/>
            </a:xfrm>
            <a:prstGeom prst="rect">
              <a:avLst/>
            </a:prstGeom>
            <a:ln w="12700">
              <a:noFill/>
            </a:ln>
          </p:spPr>
        </p:pic>
      </p:grpSp>
      <p:sp>
        <p:nvSpPr>
          <p:cNvPr id="15" name="Background Slice 2">
            <a:extLst>
              <a:ext uri="{FF2B5EF4-FFF2-40B4-BE49-F238E27FC236}">
                <a16:creationId xmlns:a16="http://schemas.microsoft.com/office/drawing/2014/main" id="{CE3296E1-E7EE-48C6-8519-C4D7524D1B46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6" name="Background Slice 2">
            <a:extLst>
              <a:ext uri="{FF2B5EF4-FFF2-40B4-BE49-F238E27FC236}">
                <a16:creationId xmlns:a16="http://schemas.microsoft.com/office/drawing/2014/main" id="{F2BD99AB-1715-43B8-9DB9-0AF78899E792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41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ckground Slice 2">
            <a:extLst>
              <a:ext uri="{FF2B5EF4-FFF2-40B4-BE49-F238E27FC236}">
                <a16:creationId xmlns:a16="http://schemas.microsoft.com/office/drawing/2014/main" id="{85648F80-5DFC-43F8-862E-75953F7F7863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6" name="Background Slice 2">
            <a:extLst>
              <a:ext uri="{FF2B5EF4-FFF2-40B4-BE49-F238E27FC236}">
                <a16:creationId xmlns:a16="http://schemas.microsoft.com/office/drawing/2014/main" id="{B761CFE5-CCDE-4318-883D-F2D2B4A80910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DAD186-EB89-4CCD-9F36-73484F4B2E99}"/>
              </a:ext>
            </a:extLst>
          </p:cNvPr>
          <p:cNvSpPr txBox="1">
            <a:spLocks/>
          </p:cNvSpPr>
          <p:nvPr/>
        </p:nvSpPr>
        <p:spPr>
          <a:xfrm>
            <a:off x="734514" y="664979"/>
            <a:ext cx="7200000" cy="877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Games Industry and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62F296-3C97-464D-A404-76E5F1C1B795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14000"/>
              </a:lnSpc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I’m here to…</a:t>
            </a:r>
          </a:p>
          <a:p>
            <a:pPr lvl="1">
              <a:lnSpc>
                <a:spcPct val="114000"/>
              </a:lnSpc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help you feel confident in the industry.</a:t>
            </a:r>
          </a:p>
          <a:p>
            <a:pPr>
              <a:lnSpc>
                <a:spcPct val="114000"/>
              </a:lnSpc>
            </a:pPr>
            <a:endParaRPr lang="en-GB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Responsibilities</a:t>
            </a:r>
          </a:p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Safety Nets</a:t>
            </a:r>
          </a:p>
        </p:txBody>
      </p:sp>
    </p:spTree>
    <p:extLst>
      <p:ext uri="{BB962C8B-B14F-4D97-AF65-F5344CB8AC3E}">
        <p14:creationId xmlns:p14="http://schemas.microsoft.com/office/powerpoint/2010/main" val="368387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ckground Slice 2">
            <a:extLst>
              <a:ext uri="{FF2B5EF4-FFF2-40B4-BE49-F238E27FC236}">
                <a16:creationId xmlns:a16="http://schemas.microsoft.com/office/drawing/2014/main" id="{85648F80-5DFC-43F8-862E-75953F7F7863}"/>
              </a:ext>
            </a:extLst>
          </p:cNvPr>
          <p:cNvSpPr/>
          <p:nvPr/>
        </p:nvSpPr>
        <p:spPr>
          <a:xfrm flipH="1">
            <a:off x="0" y="-160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6" name="Background Slice 2">
            <a:extLst>
              <a:ext uri="{FF2B5EF4-FFF2-40B4-BE49-F238E27FC236}">
                <a16:creationId xmlns:a16="http://schemas.microsoft.com/office/drawing/2014/main" id="{B761CFE5-CCDE-4318-883D-F2D2B4A80910}"/>
              </a:ext>
            </a:extLst>
          </p:cNvPr>
          <p:cNvSpPr/>
          <p:nvPr/>
        </p:nvSpPr>
        <p:spPr>
          <a:xfrm flipH="1">
            <a:off x="11940642" y="0"/>
            <a:ext cx="251358" cy="6859600"/>
          </a:xfrm>
          <a:prstGeom prst="rect">
            <a:avLst/>
          </a:prstGeom>
          <a:solidFill>
            <a:srgbClr val="D6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DAD186-EB89-4CCD-9F36-73484F4B2E99}"/>
              </a:ext>
            </a:extLst>
          </p:cNvPr>
          <p:cNvSpPr txBox="1">
            <a:spLocks/>
          </p:cNvSpPr>
          <p:nvPr/>
        </p:nvSpPr>
        <p:spPr>
          <a:xfrm>
            <a:off x="734514" y="664979"/>
            <a:ext cx="7200000" cy="877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anose="020F0502020204030204" pitchFamily="34" charset="0"/>
              </a:rPr>
              <a:t>Responsibilities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A7967FB-D332-47A0-80F1-B2E3B3DC45CD}"/>
              </a:ext>
            </a:extLst>
          </p:cNvPr>
          <p:cNvGrpSpPr/>
          <p:nvPr/>
        </p:nvGrpSpPr>
        <p:grpSpPr>
          <a:xfrm>
            <a:off x="6355183" y="2751327"/>
            <a:ext cx="4673340" cy="1353745"/>
            <a:chOff x="5932145" y="2746775"/>
            <a:chExt cx="5389455" cy="1561185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8F9FE97-838C-48A0-A4E5-55884E10D76F}"/>
                </a:ext>
              </a:extLst>
            </p:cNvPr>
            <p:cNvSpPr/>
            <p:nvPr/>
          </p:nvSpPr>
          <p:spPr>
            <a:xfrm>
              <a:off x="5932145" y="2757759"/>
              <a:ext cx="2112010" cy="9144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4F4F9F65-C38F-457F-A54D-10D2B4E48E56}"/>
                </a:ext>
              </a:extLst>
            </p:cNvPr>
            <p:cNvSpPr/>
            <p:nvPr/>
          </p:nvSpPr>
          <p:spPr>
            <a:xfrm>
              <a:off x="8231375" y="2749264"/>
              <a:ext cx="917219" cy="9144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/>
            </a:p>
          </p:txBody>
        </p:sp>
        <p:pic>
          <p:nvPicPr>
            <p:cNvPr id="12" name="Graphic 11" descr="Cube with solid fill">
              <a:extLst>
                <a:ext uri="{FF2B5EF4-FFF2-40B4-BE49-F238E27FC236}">
                  <a16:creationId xmlns:a16="http://schemas.microsoft.com/office/drawing/2014/main" id="{ED90F0A0-317D-431C-A10F-24C1BEA5A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096000" y="2757759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Palette with solid fill">
              <a:extLst>
                <a:ext uri="{FF2B5EF4-FFF2-40B4-BE49-F238E27FC236}">
                  <a16:creationId xmlns:a16="http://schemas.microsoft.com/office/drawing/2014/main" id="{13606A9A-B5DC-49BD-8C09-0231C6C32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010400" y="2757759"/>
              <a:ext cx="914400" cy="914400"/>
            </a:xfrm>
            <a:prstGeom prst="rect">
              <a:avLst/>
            </a:prstGeom>
          </p:spPr>
        </p:pic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86EBAFD1-1ED1-40A4-BD9B-5FA6C38E13DD}"/>
                </a:ext>
              </a:extLst>
            </p:cNvPr>
            <p:cNvSpPr/>
            <p:nvPr/>
          </p:nvSpPr>
          <p:spPr>
            <a:xfrm>
              <a:off x="5954395" y="3792704"/>
              <a:ext cx="2089760" cy="51525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Art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C4FAC765-14B0-4788-84FB-63683DE85FBA}"/>
                </a:ext>
              </a:extLst>
            </p:cNvPr>
            <p:cNvSpPr/>
            <p:nvPr/>
          </p:nvSpPr>
          <p:spPr>
            <a:xfrm>
              <a:off x="8231375" y="3784209"/>
              <a:ext cx="917219" cy="51525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Code</a:t>
              </a: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3E126130-110F-43DD-BA1C-57BFDA2458CF}"/>
                </a:ext>
              </a:extLst>
            </p:cNvPr>
            <p:cNvSpPr/>
            <p:nvPr/>
          </p:nvSpPr>
          <p:spPr>
            <a:xfrm>
              <a:off x="9317760" y="2747998"/>
              <a:ext cx="917219" cy="9144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03D40814-D47B-47B6-9496-488971D819B5}"/>
                </a:ext>
              </a:extLst>
            </p:cNvPr>
            <p:cNvSpPr/>
            <p:nvPr/>
          </p:nvSpPr>
          <p:spPr>
            <a:xfrm>
              <a:off x="9317760" y="3782943"/>
              <a:ext cx="917219" cy="51525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Design</a:t>
              </a:r>
            </a:p>
          </p:txBody>
        </p:sp>
        <p:pic>
          <p:nvPicPr>
            <p:cNvPr id="21" name="Graphic 20" descr="Lightbulb and pencil with solid fill">
              <a:extLst>
                <a:ext uri="{FF2B5EF4-FFF2-40B4-BE49-F238E27FC236}">
                  <a16:creationId xmlns:a16="http://schemas.microsoft.com/office/drawing/2014/main" id="{B60F59D0-F425-4A46-8FBE-B56FC9B3B3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358937" y="2772332"/>
              <a:ext cx="843393" cy="843393"/>
            </a:xfrm>
            <a:prstGeom prst="rect">
              <a:avLst/>
            </a:prstGeom>
          </p:spPr>
        </p:pic>
        <p:pic>
          <p:nvPicPr>
            <p:cNvPr id="22" name="Graphic 21" descr="Cmd Terminal with solid fill">
              <a:extLst>
                <a:ext uri="{FF2B5EF4-FFF2-40B4-BE49-F238E27FC236}">
                  <a16:creationId xmlns:a16="http://schemas.microsoft.com/office/drawing/2014/main" id="{B583F6F6-4DDB-4A9B-AC9C-A09A1C09A8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285572" y="2801442"/>
              <a:ext cx="811644" cy="811644"/>
            </a:xfrm>
            <a:prstGeom prst="rect">
              <a:avLst/>
            </a:prstGeom>
          </p:spPr>
        </p:pic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6A97FBAE-3B7C-4DFF-86E6-1B8C941BDBFF}"/>
                </a:ext>
              </a:extLst>
            </p:cNvPr>
            <p:cNvSpPr/>
            <p:nvPr/>
          </p:nvSpPr>
          <p:spPr>
            <a:xfrm>
              <a:off x="10404381" y="2746775"/>
              <a:ext cx="917219" cy="9144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0E2DEC52-9F72-463F-8456-5ED9C0F6913B}"/>
                </a:ext>
              </a:extLst>
            </p:cNvPr>
            <p:cNvSpPr/>
            <p:nvPr/>
          </p:nvSpPr>
          <p:spPr>
            <a:xfrm>
              <a:off x="10404381" y="3781720"/>
              <a:ext cx="917219" cy="51525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Audio</a:t>
              </a:r>
            </a:p>
          </p:txBody>
        </p:sp>
        <p:pic>
          <p:nvPicPr>
            <p:cNvPr id="25" name="Graphic 24" descr="Voice with solid fill">
              <a:extLst>
                <a:ext uri="{FF2B5EF4-FFF2-40B4-BE49-F238E27FC236}">
                  <a16:creationId xmlns:a16="http://schemas.microsoft.com/office/drawing/2014/main" id="{5CD19221-9615-4FE9-ABA1-0706CADA4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0450144" y="2801442"/>
              <a:ext cx="811644" cy="811644"/>
            </a:xfrm>
            <a:prstGeom prst="rect">
              <a:avLst/>
            </a:prstGeom>
          </p:spPr>
        </p:pic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AB2330D-0600-42D6-B27F-512AAA36C0A7}"/>
              </a:ext>
            </a:extLst>
          </p:cNvPr>
          <p:cNvSpPr/>
          <p:nvPr/>
        </p:nvSpPr>
        <p:spPr>
          <a:xfrm>
            <a:off x="734514" y="1742008"/>
            <a:ext cx="5829426" cy="4232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Practical</a:t>
            </a:r>
          </a:p>
        </p:txBody>
      </p:sp>
    </p:spTree>
    <p:extLst>
      <p:ext uri="{BB962C8B-B14F-4D97-AF65-F5344CB8AC3E}">
        <p14:creationId xmlns:p14="http://schemas.microsoft.com/office/powerpoint/2010/main" val="403741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System.Storyboarding.Common.DragSelection" Revision="1" Stencil="System.Storyboarding.Common" StencilVersion="0.1"/>
</Control>
</file>

<file path=customXml/item10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b4ebf394-daf6-497a-96c5-a2f8c10b38cf">TT6HZDVJM2HV-178-321</_dlc_DocId>
    <_dlc_DocIdUrl xmlns="b4ebf394-daf6-497a-96c5-a2f8c10b38cf">
      <Url>http://vstsdfmoss/sites/VSTSDF/DevDiv/TFS/teams/rm/_layouts/DocIdRedir.aspx?ID=TT6HZDVJM2HV-178-321</Url>
      <Description>TT6HZDVJM2HV-178-321</Description>
    </_dlc_DocIdUrl>
  </documentManagement>
</p:properties>
</file>

<file path=customXml/item11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2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13.xml><?xml version="1.0" encoding="utf-8"?>
<Control xmlns="http://schemas.microsoft.com/VisualStudio/2011/storyboarding/control">
  <Id Name="System.Storyboarding.Icons.User" Revision="1" Stencil="System.Storyboarding.Icons" StencilVersion="0.1"/>
</Control>
</file>

<file path=customXml/item14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5.xml><?xml version="1.0" encoding="utf-8"?>
<Control xmlns="http://schemas.microsoft.com/VisualStudio/2011/storyboarding/control">
  <Id Name="86e51bad-2a4e-45c5-b43f-0d12d38f0ef4" Revision="1" Stencil="System.MyShapes" StencilVersion="1.0"/>
</Control>
</file>

<file path=customXml/item16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17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8.xml><?xml version="1.0" encoding="utf-8"?>
<Control xmlns="http://schemas.microsoft.com/VisualStudio/2011/storyboarding/control">
  <Id Name="System.Storyboarding.Icons.DownArrow" Revision="1" Stencil="System.Storyboarding.Icons" StencilVersion="0.1"/>
</Control>
</file>

<file path=customXml/item19.xml><?xml version="1.0" encoding="utf-8"?>
<Control xmlns="http://schemas.microsoft.com/VisualStudio/2011/storyboarding/control">
  <Id Name="86e51bad-2a4e-45c5-b43f-0d12d38f0ef4" Revision="1" Stencil="System.MyShapes" StencilVersion="1.0"/>
</Control>
</file>

<file path=customXml/item2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0.xml><?xml version="1.0" encoding="utf-8"?>
<Control xmlns="http://schemas.microsoft.com/VisualStudio/2011/storyboarding/control">
  <Id Name="System.Storyboarding.Media.WebCam" Revision="1" Stencil="System.Storyboarding.Media" StencilVersion="0.1"/>
</Control>
</file>

<file path=customXml/item21.xml><?xml version="1.0" encoding="utf-8"?>
<Control xmlns="http://schemas.microsoft.com/VisualStudio/2011/storyboarding/control">
  <Id Name="System.Storyboarding.Backgrounds.StartScreen" Revision="1" Stencil="System.Storyboarding.Backgrounds" StencilVersion="0.1"/>
</Control>
</file>

<file path=customXml/item22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23.xml><?xml version="1.0" encoding="utf-8"?>
<Control xmlns="http://schemas.microsoft.com/VisualStudio/2011/storyboarding/control">
  <Id Name="86e51bad-2a4e-45c5-b43f-0d12d38f0ef4" Revision="1" Stencil="System.MyShapes" StencilVersion="1.0"/>
</Control>
</file>

<file path=customXml/item24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5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26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7.xml><?xml version="1.0" encoding="utf-8"?>
<Control xmlns="http://schemas.microsoft.com/VisualStudio/2011/storyboarding/control">
  <Id Name="86e51bad-2a4e-45c5-b43f-0d12d38f0ef4" Revision="1" Stencil="System.MyShapes" StencilVersion="1.0"/>
</Control>
</file>

<file path=customXml/item28.xml><?xml version="1.0" encoding="utf-8"?>
<Control xmlns="http://schemas.microsoft.com/VisualStudio/2011/storyboarding/control">
  <Id Name="86e51bad-2a4e-45c5-b43f-0d12d38f0ef4" Revision="1" Stencil="System.MyShapes" StencilVersion="1.0"/>
</Control>
</file>

<file path=customXml/item29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.xml><?xml version="1.0" encoding="utf-8"?>
<Control xmlns="http://schemas.microsoft.com/VisualStudio/2011/storyboarding/control">
  <Id Name="86e51bad-2a4e-45c5-b43f-0d12d38f0ef4" Revision="1" Stencil="System.MyShapes" StencilVersion="1.0"/>
</Control>
</file>

<file path=customXml/item30.xml><?xml version="1.0" encoding="utf-8"?>
<Control xmlns="http://schemas.microsoft.com/VisualStudio/2011/storyboarding/control">
  <Id Name="System.Storyboarding.Backgrounds.DesktopTaskbar" Revision="1" Stencil="System.Storyboarding.Backgrounds" StencilVersion="0.1"/>
</Control>
</file>

<file path=customXml/item31.xml><?xml version="1.0" encoding="utf-8"?>
<Control xmlns="http://schemas.microsoft.com/VisualStudio/2011/storyboarding/control">
  <Id Name="86e51bad-2a4e-45c5-b43f-0d12d38f0ef4" Revision="1" Stencil="System.MyShapes" StencilVersion="1.0"/>
</Control>
</file>

<file path=customXml/item4.xml><?xml version="1.0" encoding="utf-8"?>
<Control xmlns="http://schemas.microsoft.com/VisualStudio/2011/storyboarding/control">
  <Id Name="System.Storyboarding.Common.RichTextBar" Revision="1" Stencil="System.Storyboarding.Common" StencilVersion="0.1"/>
</Control>
</file>

<file path=customXml/item5.xml><?xml version="1.0" encoding="utf-8"?>
<Control xmlns="http://schemas.microsoft.com/VisualStudio/2011/storyboarding/control">
  <Id Name="86e51bad-2a4e-45c5-b43f-0d12d38f0ef4" Revision="1" Stencil="System.MyShapes" StencilVersion="1.0"/>
</Control>
</file>

<file path=customXml/item6.xml><?xml version="1.0" encoding="utf-8"?>
<Control xmlns="http://schemas.microsoft.com/VisualStudio/2011/storyboarding/control">
  <Id Name="86e51bad-2a4e-45c5-b43f-0d12d38f0ef4" Revision="1" Stencil="System.MyShapes" StencilVersion="1.0"/>
</Control>
</file>

<file path=customXml/item7.xml><?xml version="1.0" encoding="utf-8"?>
<Control xmlns="http://schemas.microsoft.com/VisualStudio/2011/storyboarding/control">
  <Id Name="86e51bad-2a4e-45c5-b43f-0d12d38f0ef4" Revision="1" Stencil="System.MyShapes" StencilVersion="1.0"/>
</Control>
</file>

<file path=customXml/item8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9.xml><?xml version="1.0" encoding="utf-8"?>
<Control xmlns="http://schemas.microsoft.com/VisualStudio/2011/storyboarding/control">
  <Id Name="86e51bad-2a4e-45c5-b43f-0d12d38f0ef4" Revision="1" Stencil="System.MyShapes" StencilVersion="1.0"/>
</Control>
</file>

<file path=customXml/itemProps1.xml><?xml version="1.0" encoding="utf-8"?>
<ds:datastoreItem xmlns:ds="http://schemas.openxmlformats.org/officeDocument/2006/customXml" ds:itemID="{117617E4-8AF0-4BC4-B8A6-DE85D308CFCF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1322E1B6-B69B-4B1E-9F64-FFB1E4A65691}">
  <ds:schemaRefs>
    <ds:schemaRef ds:uri="http://schemas.microsoft.com/office/2006/metadata/properties"/>
    <ds:schemaRef ds:uri="http://schemas.microsoft.com/office/infopath/2007/PartnerControls"/>
    <ds:schemaRef ds:uri="b4ebf394-daf6-497a-96c5-a2f8c10b38cf"/>
  </ds:schemaRefs>
</ds:datastoreItem>
</file>

<file path=customXml/itemProps11.xml><?xml version="1.0" encoding="utf-8"?>
<ds:datastoreItem xmlns:ds="http://schemas.openxmlformats.org/officeDocument/2006/customXml" ds:itemID="{B86ED811-76FA-470E-BF65-7B08F4E478BD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5F8B743C-58C9-496B-861D-37CFDCB689D2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2D71B260-49DD-430A-993F-35BB818160D2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1C0C511F-E67D-4D4A-9A7B-6E9F2916E4D8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012E2429-008B-49AF-AB82-8DAEBC8A0202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A20CCF91-9787-422A-AEBB-C4729D818C00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8376A45C-3B73-430A-AB07-14AE228ECB55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2485C4B2-1F91-42CA-8D2F-F5E37EC1690E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D93E005D-A093-4C05-BB5E-5203E1A253F3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B945FD6A-04E9-4DD2-94EC-104268517FC4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AE49F22A-A218-401F-B11D-2BDA4C631299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F8AACE34-B795-4BA8-B7CC-E03E1FA7D291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299355AB-CD87-4A8C-8EFF-2DA8C033EB61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E66F2CC2-3614-4306-9E58-BEBBCD81FC43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54096EDF-8844-4AF1-A245-67F5F80754AD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76EF0D77-C994-4232-9406-B3D450F81857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62297194-F276-4C35-9AA2-BFDF1B032F77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BAEA9DD9-5EFE-4087-9D54-C39158D88D1B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73BA923F-4867-447A-81AC-371010F22190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A56E7BBF-4AD1-4BAB-BB90-656BC303E394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5AA7B542-495B-48D0-AD3E-A40B5661A6EC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3ABEB930-76EE-4CED-B710-BB945919ED20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1096AECF-FE90-4633-BEB9-86564F659901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A269F666-4B7E-4A98-B591-5449B411CEAA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F3C5FC91-6FC9-470E-8D8E-C3AC1C575DB5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8FE72F31-F59F-4957-B67A-3E0CFC486E14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CCBA908F-D8BA-4D5B-B497-AA88220CE152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FD3F3A5E-FB2F-45A1-88D3-162CFC5F074C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303A2FF1-1257-4F1C-8CB8-94EA850A7322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22350</TotalTime>
  <Words>3781</Words>
  <Application>Microsoft Office PowerPoint</Application>
  <PresentationFormat>Widescreen</PresentationFormat>
  <Paragraphs>443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Lao UI</vt:lpstr>
      <vt:lpstr>TwitterChirp</vt:lpstr>
      <vt:lpstr>Office Theme</vt:lpstr>
      <vt:lpstr>My experience in the Games Development Industry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Responsibilities</vt:lpstr>
      <vt:lpstr>Responsibilities</vt:lpstr>
      <vt:lpstr>Responsibilities</vt:lpstr>
      <vt:lpstr>Responsibilities</vt:lpstr>
      <vt:lpstr>Responsibilities</vt:lpstr>
      <vt:lpstr>Responsibilities</vt:lpstr>
      <vt:lpstr>Responsibilities</vt:lpstr>
      <vt:lpstr>Responsibilities</vt:lpstr>
      <vt:lpstr>Responsibilities</vt:lpstr>
      <vt:lpstr>PowerPoint Presentation</vt:lpstr>
      <vt:lpstr>My Cover Letter</vt:lpstr>
      <vt:lpstr>Take a breath…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RPGCore</dc:title>
  <dc:creator>Anthony Marmont</dc:creator>
  <cp:lastModifiedBy>Anthony Marmont</cp:lastModifiedBy>
  <cp:revision>1318</cp:revision>
  <dcterms:created xsi:type="dcterms:W3CDTF">2018-09-25T19:25:56Z</dcterms:created>
  <dcterms:modified xsi:type="dcterms:W3CDTF">2022-01-12T03:22:13Z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